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5"/>
  </p:sldMasterIdLst>
  <p:notesMasterIdLst>
    <p:notesMasterId r:id="rId34"/>
  </p:notesMasterIdLst>
  <p:handoutMasterIdLst>
    <p:handoutMasterId r:id="rId35"/>
  </p:handoutMasterIdLst>
  <p:sldIdLst>
    <p:sldId id="322" r:id="rId6"/>
    <p:sldId id="355" r:id="rId7"/>
    <p:sldId id="358" r:id="rId8"/>
    <p:sldId id="310" r:id="rId9"/>
    <p:sldId id="359" r:id="rId10"/>
    <p:sldId id="360" r:id="rId11"/>
    <p:sldId id="357" r:id="rId12"/>
    <p:sldId id="362" r:id="rId13"/>
    <p:sldId id="364" r:id="rId14"/>
    <p:sldId id="363" r:id="rId15"/>
    <p:sldId id="361" r:id="rId16"/>
    <p:sldId id="365" r:id="rId17"/>
    <p:sldId id="366" r:id="rId18"/>
    <p:sldId id="367" r:id="rId19"/>
    <p:sldId id="369" r:id="rId20"/>
    <p:sldId id="368" r:id="rId21"/>
    <p:sldId id="370" r:id="rId22"/>
    <p:sldId id="371" r:id="rId23"/>
    <p:sldId id="373" r:id="rId24"/>
    <p:sldId id="372" r:id="rId25"/>
    <p:sldId id="374" r:id="rId26"/>
    <p:sldId id="375" r:id="rId27"/>
    <p:sldId id="376" r:id="rId28"/>
    <p:sldId id="378" r:id="rId29"/>
    <p:sldId id="377" r:id="rId30"/>
    <p:sldId id="379" r:id="rId31"/>
    <p:sldId id="380" r:id="rId32"/>
    <p:sldId id="32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6AC4E5-258A-EA4F-826A-C13B3756BCF8}">
          <p14:sldIdLst>
            <p14:sldId id="322"/>
            <p14:sldId id="355"/>
            <p14:sldId id="358"/>
            <p14:sldId id="310"/>
            <p14:sldId id="359"/>
            <p14:sldId id="360"/>
            <p14:sldId id="357"/>
            <p14:sldId id="362"/>
            <p14:sldId id="364"/>
            <p14:sldId id="363"/>
            <p14:sldId id="361"/>
            <p14:sldId id="365"/>
            <p14:sldId id="366"/>
            <p14:sldId id="367"/>
            <p14:sldId id="369"/>
            <p14:sldId id="368"/>
            <p14:sldId id="370"/>
            <p14:sldId id="371"/>
            <p14:sldId id="373"/>
            <p14:sldId id="372"/>
            <p14:sldId id="374"/>
            <p14:sldId id="375"/>
            <p14:sldId id="376"/>
            <p14:sldId id="378"/>
            <p14:sldId id="377"/>
            <p14:sldId id="379"/>
            <p14:sldId id="380"/>
          </p14:sldIdLst>
        </p14:section>
        <p14:section name="Experiments" id="{3F5073F9-E13C-094F-891C-197413A3A623}">
          <p14:sldIdLst>
            <p14:sldId id="321"/>
          </p14:sldIdLst>
        </p14:section>
      </p14:sectionLst>
    </p:ext>
    <p:ext uri="{EFAFB233-063F-42B5-8137-9DF3F51BA10A}">
      <p15:sldGuideLst xmlns:p15="http://schemas.microsoft.com/office/powerpoint/2012/main">
        <p15:guide id="1" orient="horz" pos="4136">
          <p15:clr>
            <a:srgbClr val="A4A3A4"/>
          </p15:clr>
        </p15:guide>
        <p15:guide id="2" orient="horz" pos="2117">
          <p15:clr>
            <a:srgbClr val="A4A3A4"/>
          </p15:clr>
        </p15:guide>
        <p15:guide id="3" orient="horz" pos="1211">
          <p15:clr>
            <a:srgbClr val="A4A3A4"/>
          </p15:clr>
        </p15:guide>
        <p15:guide id="4" pos="87">
          <p15:clr>
            <a:srgbClr val="A4A3A4"/>
          </p15:clr>
        </p15:guide>
        <p15:guide id="5" pos="5624">
          <p15:clr>
            <a:srgbClr val="A4A3A4"/>
          </p15:clr>
        </p15:guide>
        <p15:guide id="6" pos="29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33CC"/>
    <a:srgbClr val="FCD116"/>
    <a:srgbClr val="000000"/>
    <a:srgbClr val="0A54AC"/>
    <a:srgbClr val="00C8FC"/>
    <a:srgbClr val="003F8F"/>
    <a:srgbClr val="070954"/>
    <a:srgbClr val="002A74"/>
    <a:srgbClr val="002F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73250" autoAdjust="0"/>
  </p:normalViewPr>
  <p:slideViewPr>
    <p:cSldViewPr snapToGrid="0" snapToObjects="1" showGuides="1">
      <p:cViewPr varScale="1">
        <p:scale>
          <a:sx n="80" d="100"/>
          <a:sy n="80" d="100"/>
        </p:scale>
        <p:origin x="972" y="78"/>
      </p:cViewPr>
      <p:guideLst>
        <p:guide orient="horz" pos="4136"/>
        <p:guide orient="horz" pos="2117"/>
        <p:guide orient="horz" pos="1211"/>
        <p:guide pos="87"/>
        <p:guide pos="5624"/>
        <p:guide pos="2972"/>
      </p:guideLst>
    </p:cSldViewPr>
  </p:slideViewPr>
  <p:notesTextViewPr>
    <p:cViewPr>
      <p:scale>
        <a:sx n="125" d="100"/>
        <a:sy n="125"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BB67A6-41D0-4588-938B-3AF0ABC72003}" type="doc">
      <dgm:prSet loTypeId="urn:microsoft.com/office/officeart/2005/8/layout/hProcess9" loCatId="process" qsTypeId="urn:microsoft.com/office/officeart/2005/8/quickstyle/simple1" qsCatId="simple" csTypeId="urn:microsoft.com/office/officeart/2005/8/colors/accent1_2" csCatId="accent1" phldr="1"/>
      <dgm:spPr/>
    </dgm:pt>
    <dgm:pt modelId="{4FBFA2A2-350B-455C-9D6A-A17363A33D34}">
      <dgm:prSet phldrT="[Text]"/>
      <dgm:spPr/>
      <dgm:t>
        <a:bodyPr/>
        <a:lstStyle/>
        <a:p>
          <a:r>
            <a:rPr lang="en-US" dirty="0" smtClean="0"/>
            <a:t>Refueling Detection</a:t>
          </a:r>
          <a:endParaRPr lang="en-US" dirty="0"/>
        </a:p>
      </dgm:t>
    </dgm:pt>
    <dgm:pt modelId="{2306B575-3C3A-4C33-8810-7A117F9CEF82}" type="parTrans" cxnId="{2DB00335-40F8-4146-B9BD-EBD5BE04C857}">
      <dgm:prSet/>
      <dgm:spPr/>
      <dgm:t>
        <a:bodyPr/>
        <a:lstStyle/>
        <a:p>
          <a:endParaRPr lang="en-US"/>
        </a:p>
      </dgm:t>
    </dgm:pt>
    <dgm:pt modelId="{B647BDB4-3628-4854-9E26-0395502B19E7}" type="sibTrans" cxnId="{2DB00335-40F8-4146-B9BD-EBD5BE04C857}">
      <dgm:prSet/>
      <dgm:spPr/>
      <dgm:t>
        <a:bodyPr/>
        <a:lstStyle/>
        <a:p>
          <a:endParaRPr lang="en-US"/>
        </a:p>
      </dgm:t>
    </dgm:pt>
    <dgm:pt modelId="{190F88B3-E57B-4332-9CFB-E1E6F519B148}">
      <dgm:prSet phldrT="[Text]"/>
      <dgm:spPr/>
      <dgm:t>
        <a:bodyPr/>
        <a:lstStyle/>
        <a:p>
          <a:r>
            <a:rPr lang="en-US" dirty="0" smtClean="0"/>
            <a:t>Time Spent Estimate</a:t>
          </a:r>
          <a:endParaRPr lang="en-US" dirty="0"/>
        </a:p>
      </dgm:t>
    </dgm:pt>
    <dgm:pt modelId="{1D480937-2A89-4DCB-8429-E39B36972336}" type="parTrans" cxnId="{06C4DC77-7FEC-43F3-A399-77E6B2699D33}">
      <dgm:prSet/>
      <dgm:spPr/>
      <dgm:t>
        <a:bodyPr/>
        <a:lstStyle/>
        <a:p>
          <a:endParaRPr lang="en-US"/>
        </a:p>
      </dgm:t>
    </dgm:pt>
    <dgm:pt modelId="{E1EC0E12-9359-46EA-A558-7EA9FADD6A33}" type="sibTrans" cxnId="{06C4DC77-7FEC-43F3-A399-77E6B2699D33}">
      <dgm:prSet/>
      <dgm:spPr/>
      <dgm:t>
        <a:bodyPr/>
        <a:lstStyle/>
        <a:p>
          <a:endParaRPr lang="en-US"/>
        </a:p>
      </dgm:t>
    </dgm:pt>
    <dgm:pt modelId="{C0B6CF1F-0FEB-4629-9125-E135B14AC071}">
      <dgm:prSet phldrT="[Text]"/>
      <dgm:spPr/>
      <dgm:t>
        <a:bodyPr/>
        <a:lstStyle/>
        <a:p>
          <a:r>
            <a:rPr lang="en-US" dirty="0" smtClean="0"/>
            <a:t>Visit Estimate</a:t>
          </a:r>
          <a:endParaRPr lang="en-US" dirty="0"/>
        </a:p>
      </dgm:t>
    </dgm:pt>
    <dgm:pt modelId="{89C81D1F-C3C1-48F4-ABDC-29FA0EE67860}" type="parTrans" cxnId="{B23FDCF2-8995-4D77-9C50-1331ACD75234}">
      <dgm:prSet/>
      <dgm:spPr/>
      <dgm:t>
        <a:bodyPr/>
        <a:lstStyle/>
        <a:p>
          <a:endParaRPr lang="en-US"/>
        </a:p>
      </dgm:t>
    </dgm:pt>
    <dgm:pt modelId="{55C04ED0-174A-4B5D-A3E5-C3D7C630E3CA}" type="sibTrans" cxnId="{B23FDCF2-8995-4D77-9C50-1331ACD75234}">
      <dgm:prSet/>
      <dgm:spPr/>
      <dgm:t>
        <a:bodyPr/>
        <a:lstStyle/>
        <a:p>
          <a:endParaRPr lang="en-US"/>
        </a:p>
      </dgm:t>
    </dgm:pt>
    <dgm:pt modelId="{CFFC9108-C632-4329-A5C2-EBCD905B9D70}">
      <dgm:prSet phldrT="[Text]"/>
      <dgm:spPr/>
      <dgm:t>
        <a:bodyPr/>
        <a:lstStyle/>
        <a:p>
          <a:r>
            <a:rPr lang="en-US" dirty="0" smtClean="0"/>
            <a:t>Refueling Behavior Analysis</a:t>
          </a:r>
          <a:endParaRPr lang="en-US" dirty="0"/>
        </a:p>
      </dgm:t>
    </dgm:pt>
    <dgm:pt modelId="{8DED78EA-6DD4-4A81-A332-D47A2EBFB892}" type="parTrans" cxnId="{944EBFB1-DF5C-4C0D-B7C6-37B0AB82E81B}">
      <dgm:prSet/>
      <dgm:spPr/>
      <dgm:t>
        <a:bodyPr/>
        <a:lstStyle/>
        <a:p>
          <a:endParaRPr lang="en-US"/>
        </a:p>
      </dgm:t>
    </dgm:pt>
    <dgm:pt modelId="{6D9BD102-1B7D-40E0-932E-28F3F6AA0711}" type="sibTrans" cxnId="{944EBFB1-DF5C-4C0D-B7C6-37B0AB82E81B}">
      <dgm:prSet/>
      <dgm:spPr/>
      <dgm:t>
        <a:bodyPr/>
        <a:lstStyle/>
        <a:p>
          <a:endParaRPr lang="en-US"/>
        </a:p>
      </dgm:t>
    </dgm:pt>
    <dgm:pt modelId="{38A958DB-EDCA-4D43-903B-EE909CAEAA8D}" type="pres">
      <dgm:prSet presAssocID="{C7BB67A6-41D0-4588-938B-3AF0ABC72003}" presName="CompostProcess" presStyleCnt="0">
        <dgm:presLayoutVars>
          <dgm:dir/>
          <dgm:resizeHandles val="exact"/>
        </dgm:presLayoutVars>
      </dgm:prSet>
      <dgm:spPr/>
    </dgm:pt>
    <dgm:pt modelId="{6BFFEF21-355B-409E-AA19-10025180FC89}" type="pres">
      <dgm:prSet presAssocID="{C7BB67A6-41D0-4588-938B-3AF0ABC72003}" presName="arrow" presStyleLbl="bgShp" presStyleIdx="0" presStyleCnt="1"/>
      <dgm:spPr/>
    </dgm:pt>
    <dgm:pt modelId="{F2259C8D-8332-4B36-B50E-E769CEBEADA3}" type="pres">
      <dgm:prSet presAssocID="{C7BB67A6-41D0-4588-938B-3AF0ABC72003}" presName="linearProcess" presStyleCnt="0"/>
      <dgm:spPr/>
    </dgm:pt>
    <dgm:pt modelId="{9852A55B-F837-458D-84B7-A76907EFF3F9}" type="pres">
      <dgm:prSet presAssocID="{4FBFA2A2-350B-455C-9D6A-A17363A33D34}" presName="textNode" presStyleLbl="node1" presStyleIdx="0" presStyleCnt="4">
        <dgm:presLayoutVars>
          <dgm:bulletEnabled val="1"/>
        </dgm:presLayoutVars>
      </dgm:prSet>
      <dgm:spPr/>
      <dgm:t>
        <a:bodyPr/>
        <a:lstStyle/>
        <a:p>
          <a:endParaRPr lang="en-US"/>
        </a:p>
      </dgm:t>
    </dgm:pt>
    <dgm:pt modelId="{20B5A195-8AEB-4862-A033-375A4246F4C4}" type="pres">
      <dgm:prSet presAssocID="{B647BDB4-3628-4854-9E26-0395502B19E7}" presName="sibTrans" presStyleCnt="0"/>
      <dgm:spPr/>
    </dgm:pt>
    <dgm:pt modelId="{5F18535E-4D81-4F2D-B1EC-3948F4A7D2A9}" type="pres">
      <dgm:prSet presAssocID="{190F88B3-E57B-4332-9CFB-E1E6F519B148}" presName="textNode" presStyleLbl="node1" presStyleIdx="1" presStyleCnt="4">
        <dgm:presLayoutVars>
          <dgm:bulletEnabled val="1"/>
        </dgm:presLayoutVars>
      </dgm:prSet>
      <dgm:spPr/>
      <dgm:t>
        <a:bodyPr/>
        <a:lstStyle/>
        <a:p>
          <a:endParaRPr lang="en-US"/>
        </a:p>
      </dgm:t>
    </dgm:pt>
    <dgm:pt modelId="{18F9627B-9D55-4657-81CE-7C90D923B7D1}" type="pres">
      <dgm:prSet presAssocID="{E1EC0E12-9359-46EA-A558-7EA9FADD6A33}" presName="sibTrans" presStyleCnt="0"/>
      <dgm:spPr/>
    </dgm:pt>
    <dgm:pt modelId="{C135BF5F-1DBD-4BEE-8BE8-BBDD4290DE5D}" type="pres">
      <dgm:prSet presAssocID="{C0B6CF1F-0FEB-4629-9125-E135B14AC071}" presName="textNode" presStyleLbl="node1" presStyleIdx="2" presStyleCnt="4">
        <dgm:presLayoutVars>
          <dgm:bulletEnabled val="1"/>
        </dgm:presLayoutVars>
      </dgm:prSet>
      <dgm:spPr/>
      <dgm:t>
        <a:bodyPr/>
        <a:lstStyle/>
        <a:p>
          <a:endParaRPr lang="en-US"/>
        </a:p>
      </dgm:t>
    </dgm:pt>
    <dgm:pt modelId="{C47C61CC-B3C5-437B-AF75-1F663F1E0CA0}" type="pres">
      <dgm:prSet presAssocID="{55C04ED0-174A-4B5D-A3E5-C3D7C630E3CA}" presName="sibTrans" presStyleCnt="0"/>
      <dgm:spPr/>
    </dgm:pt>
    <dgm:pt modelId="{80372783-D6DD-4728-9810-E2F04B15DA8A}" type="pres">
      <dgm:prSet presAssocID="{CFFC9108-C632-4329-A5C2-EBCD905B9D70}" presName="textNode" presStyleLbl="node1" presStyleIdx="3" presStyleCnt="4">
        <dgm:presLayoutVars>
          <dgm:bulletEnabled val="1"/>
        </dgm:presLayoutVars>
      </dgm:prSet>
      <dgm:spPr/>
      <dgm:t>
        <a:bodyPr/>
        <a:lstStyle/>
        <a:p>
          <a:endParaRPr lang="en-US"/>
        </a:p>
      </dgm:t>
    </dgm:pt>
  </dgm:ptLst>
  <dgm:cxnLst>
    <dgm:cxn modelId="{1F403792-756B-4A7B-B691-C64B479044E4}" type="presOf" srcId="{C0B6CF1F-0FEB-4629-9125-E135B14AC071}" destId="{C135BF5F-1DBD-4BEE-8BE8-BBDD4290DE5D}" srcOrd="0" destOrd="0" presId="urn:microsoft.com/office/officeart/2005/8/layout/hProcess9"/>
    <dgm:cxn modelId="{09741B88-069B-463C-A4F1-AC2D14F67981}" type="presOf" srcId="{190F88B3-E57B-4332-9CFB-E1E6F519B148}" destId="{5F18535E-4D81-4F2D-B1EC-3948F4A7D2A9}" srcOrd="0" destOrd="0" presId="urn:microsoft.com/office/officeart/2005/8/layout/hProcess9"/>
    <dgm:cxn modelId="{2DB00335-40F8-4146-B9BD-EBD5BE04C857}" srcId="{C7BB67A6-41D0-4588-938B-3AF0ABC72003}" destId="{4FBFA2A2-350B-455C-9D6A-A17363A33D34}" srcOrd="0" destOrd="0" parTransId="{2306B575-3C3A-4C33-8810-7A117F9CEF82}" sibTransId="{B647BDB4-3628-4854-9E26-0395502B19E7}"/>
    <dgm:cxn modelId="{B23FDCF2-8995-4D77-9C50-1331ACD75234}" srcId="{C7BB67A6-41D0-4588-938B-3AF0ABC72003}" destId="{C0B6CF1F-0FEB-4629-9125-E135B14AC071}" srcOrd="2" destOrd="0" parTransId="{89C81D1F-C3C1-48F4-ABDC-29FA0EE67860}" sibTransId="{55C04ED0-174A-4B5D-A3E5-C3D7C630E3CA}"/>
    <dgm:cxn modelId="{90F5E4D7-F3BE-474B-B3A1-2F56167C507F}" type="presOf" srcId="{C7BB67A6-41D0-4588-938B-3AF0ABC72003}" destId="{38A958DB-EDCA-4D43-903B-EE909CAEAA8D}" srcOrd="0" destOrd="0" presId="urn:microsoft.com/office/officeart/2005/8/layout/hProcess9"/>
    <dgm:cxn modelId="{D804BCDB-7330-4C4F-BE20-A3F83B930F6E}" type="presOf" srcId="{4FBFA2A2-350B-455C-9D6A-A17363A33D34}" destId="{9852A55B-F837-458D-84B7-A76907EFF3F9}" srcOrd="0" destOrd="0" presId="urn:microsoft.com/office/officeart/2005/8/layout/hProcess9"/>
    <dgm:cxn modelId="{06C4DC77-7FEC-43F3-A399-77E6B2699D33}" srcId="{C7BB67A6-41D0-4588-938B-3AF0ABC72003}" destId="{190F88B3-E57B-4332-9CFB-E1E6F519B148}" srcOrd="1" destOrd="0" parTransId="{1D480937-2A89-4DCB-8429-E39B36972336}" sibTransId="{E1EC0E12-9359-46EA-A558-7EA9FADD6A33}"/>
    <dgm:cxn modelId="{BB3A3F09-5707-4A41-A4B6-0681EE2E9E2A}" type="presOf" srcId="{CFFC9108-C632-4329-A5C2-EBCD905B9D70}" destId="{80372783-D6DD-4728-9810-E2F04B15DA8A}" srcOrd="0" destOrd="0" presId="urn:microsoft.com/office/officeart/2005/8/layout/hProcess9"/>
    <dgm:cxn modelId="{944EBFB1-DF5C-4C0D-B7C6-37B0AB82E81B}" srcId="{C7BB67A6-41D0-4588-938B-3AF0ABC72003}" destId="{CFFC9108-C632-4329-A5C2-EBCD905B9D70}" srcOrd="3" destOrd="0" parTransId="{8DED78EA-6DD4-4A81-A332-D47A2EBFB892}" sibTransId="{6D9BD102-1B7D-40E0-932E-28F3F6AA0711}"/>
    <dgm:cxn modelId="{AA0E7427-48D8-41E2-95D2-6265A904876C}" type="presParOf" srcId="{38A958DB-EDCA-4D43-903B-EE909CAEAA8D}" destId="{6BFFEF21-355B-409E-AA19-10025180FC89}" srcOrd="0" destOrd="0" presId="urn:microsoft.com/office/officeart/2005/8/layout/hProcess9"/>
    <dgm:cxn modelId="{8541341A-AC27-47CC-AE2B-64CF5D5420AB}" type="presParOf" srcId="{38A958DB-EDCA-4D43-903B-EE909CAEAA8D}" destId="{F2259C8D-8332-4B36-B50E-E769CEBEADA3}" srcOrd="1" destOrd="0" presId="urn:microsoft.com/office/officeart/2005/8/layout/hProcess9"/>
    <dgm:cxn modelId="{291042ED-C9D0-45A7-81D6-EEA67690085F}" type="presParOf" srcId="{F2259C8D-8332-4B36-B50E-E769CEBEADA3}" destId="{9852A55B-F837-458D-84B7-A76907EFF3F9}" srcOrd="0" destOrd="0" presId="urn:microsoft.com/office/officeart/2005/8/layout/hProcess9"/>
    <dgm:cxn modelId="{55947006-48B6-41F8-9D2B-8A97684E8520}" type="presParOf" srcId="{F2259C8D-8332-4B36-B50E-E769CEBEADA3}" destId="{20B5A195-8AEB-4862-A033-375A4246F4C4}" srcOrd="1" destOrd="0" presId="urn:microsoft.com/office/officeart/2005/8/layout/hProcess9"/>
    <dgm:cxn modelId="{0FF6AA9B-8A3B-4D48-AE04-915AE52B1256}" type="presParOf" srcId="{F2259C8D-8332-4B36-B50E-E769CEBEADA3}" destId="{5F18535E-4D81-4F2D-B1EC-3948F4A7D2A9}" srcOrd="2" destOrd="0" presId="urn:microsoft.com/office/officeart/2005/8/layout/hProcess9"/>
    <dgm:cxn modelId="{A65E5FB5-CED9-4B84-A0DD-2A7800630F62}" type="presParOf" srcId="{F2259C8D-8332-4B36-B50E-E769CEBEADA3}" destId="{18F9627B-9D55-4657-81CE-7C90D923B7D1}" srcOrd="3" destOrd="0" presId="urn:microsoft.com/office/officeart/2005/8/layout/hProcess9"/>
    <dgm:cxn modelId="{8AAC81DD-F25C-42BF-A225-F5632B103192}" type="presParOf" srcId="{F2259C8D-8332-4B36-B50E-E769CEBEADA3}" destId="{C135BF5F-1DBD-4BEE-8BE8-BBDD4290DE5D}" srcOrd="4" destOrd="0" presId="urn:microsoft.com/office/officeart/2005/8/layout/hProcess9"/>
    <dgm:cxn modelId="{7374BB05-67CF-4A3C-B3BF-D57DBA497159}" type="presParOf" srcId="{F2259C8D-8332-4B36-B50E-E769CEBEADA3}" destId="{C47C61CC-B3C5-437B-AF75-1F663F1E0CA0}" srcOrd="5" destOrd="0" presId="urn:microsoft.com/office/officeart/2005/8/layout/hProcess9"/>
    <dgm:cxn modelId="{D74ED7FB-57B9-46F3-A097-F62352CAA8CF}" type="presParOf" srcId="{F2259C8D-8332-4B36-B50E-E769CEBEADA3}" destId="{80372783-D6DD-4728-9810-E2F04B15DA8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FEF21-355B-409E-AA19-10025180FC89}">
      <dsp:nvSpPr>
        <dsp:cNvPr id="0" name=""/>
        <dsp:cNvSpPr/>
      </dsp:nvSpPr>
      <dsp:spPr>
        <a:xfrm>
          <a:off x="594359" y="0"/>
          <a:ext cx="6736080" cy="41148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52A55B-F837-458D-84B7-A76907EFF3F9}">
      <dsp:nvSpPr>
        <dsp:cNvPr id="0" name=""/>
        <dsp:cNvSpPr/>
      </dsp:nvSpPr>
      <dsp:spPr>
        <a:xfrm>
          <a:off x="3966" y="1234440"/>
          <a:ext cx="1907678" cy="164592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Refueling Detection</a:t>
          </a:r>
          <a:endParaRPr lang="en-US" sz="2800" kern="1200" dirty="0"/>
        </a:p>
      </dsp:txBody>
      <dsp:txXfrm>
        <a:off x="84313" y="1314787"/>
        <a:ext cx="1746984" cy="1485226"/>
      </dsp:txXfrm>
    </dsp:sp>
    <dsp:sp modelId="{5F18535E-4D81-4F2D-B1EC-3948F4A7D2A9}">
      <dsp:nvSpPr>
        <dsp:cNvPr id="0" name=""/>
        <dsp:cNvSpPr/>
      </dsp:nvSpPr>
      <dsp:spPr>
        <a:xfrm>
          <a:off x="2007029" y="1234440"/>
          <a:ext cx="1907678" cy="164592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Time Spent Estimate</a:t>
          </a:r>
          <a:endParaRPr lang="en-US" sz="2800" kern="1200" dirty="0"/>
        </a:p>
      </dsp:txBody>
      <dsp:txXfrm>
        <a:off x="2087376" y="1314787"/>
        <a:ext cx="1746984" cy="1485226"/>
      </dsp:txXfrm>
    </dsp:sp>
    <dsp:sp modelId="{C135BF5F-1DBD-4BEE-8BE8-BBDD4290DE5D}">
      <dsp:nvSpPr>
        <dsp:cNvPr id="0" name=""/>
        <dsp:cNvSpPr/>
      </dsp:nvSpPr>
      <dsp:spPr>
        <a:xfrm>
          <a:off x="4010091" y="1234440"/>
          <a:ext cx="1907678" cy="164592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Visit Estimate</a:t>
          </a:r>
          <a:endParaRPr lang="en-US" sz="2800" kern="1200" dirty="0"/>
        </a:p>
      </dsp:txBody>
      <dsp:txXfrm>
        <a:off x="4090438" y="1314787"/>
        <a:ext cx="1746984" cy="1485226"/>
      </dsp:txXfrm>
    </dsp:sp>
    <dsp:sp modelId="{80372783-D6DD-4728-9810-E2F04B15DA8A}">
      <dsp:nvSpPr>
        <dsp:cNvPr id="0" name=""/>
        <dsp:cNvSpPr/>
      </dsp:nvSpPr>
      <dsp:spPr>
        <a:xfrm>
          <a:off x="6013154" y="1234440"/>
          <a:ext cx="1907678" cy="164592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Refueling Behavior Analysis</a:t>
          </a:r>
          <a:endParaRPr lang="en-US" sz="2800" kern="1200" dirty="0"/>
        </a:p>
      </dsp:txBody>
      <dsp:txXfrm>
        <a:off x="6093501" y="1314787"/>
        <a:ext cx="1746984" cy="14852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1E5FD5-82FF-A24A-9D48-033FC23E6F6C}" type="datetimeFigureOut">
              <a:rPr lang="en-US" smtClean="0"/>
              <a:t>5/21/2015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6FD3F4-A4DA-834A-B765-68C2207F99C8}" type="slidenum">
              <a:rPr lang="en-US" smtClean="0"/>
              <a:t>‹#›</a:t>
            </a:fld>
            <a:endParaRPr lang="en-US"/>
          </a:p>
        </p:txBody>
      </p:sp>
    </p:spTree>
    <p:extLst>
      <p:ext uri="{BB962C8B-B14F-4D97-AF65-F5344CB8AC3E}">
        <p14:creationId xmlns:p14="http://schemas.microsoft.com/office/powerpoint/2010/main" val="157562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2FFF3-88F0-A04C-8C3F-04DB51209D38}" type="datetimeFigureOut">
              <a:rPr lang="en-US" smtClean="0"/>
              <a:t>5/21/2015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C9F6D-6293-8343-AA03-4C25E0BADE90}" type="slidenum">
              <a:rPr lang="en-US" smtClean="0"/>
              <a:t>‹#›</a:t>
            </a:fld>
            <a:endParaRPr lang="en-US"/>
          </a:p>
        </p:txBody>
      </p:sp>
    </p:spTree>
    <p:extLst>
      <p:ext uri="{BB962C8B-B14F-4D97-AF65-F5344CB8AC3E}">
        <p14:creationId xmlns:p14="http://schemas.microsoft.com/office/powerpoint/2010/main" val="2624744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Good</a:t>
            </a:r>
            <a:r>
              <a:rPr lang="en-US" altLang="zh-CN" baseline="0" dirty="0" smtClean="0"/>
              <a:t> morning, everyone. </a:t>
            </a:r>
          </a:p>
          <a:p>
            <a:r>
              <a:rPr lang="en-US" altLang="zh-CN" baseline="0" dirty="0" smtClean="0"/>
              <a:t>I am .., come from …, I am currently an intern in the DKE lab</a:t>
            </a:r>
          </a:p>
          <a:p>
            <a:r>
              <a:rPr lang="en-US" altLang="zh-CN" baseline="0" dirty="0" smtClean="0"/>
              <a:t>It is my great </a:t>
            </a:r>
            <a:r>
              <a:rPr lang="en-US" altLang="zh-CN" baseline="0" dirty="0" err="1" smtClean="0"/>
              <a:t>honour</a:t>
            </a:r>
            <a:r>
              <a:rPr lang="en-US" altLang="zh-CN" baseline="0" dirty="0" smtClean="0"/>
              <a:t> to present ….. </a:t>
            </a:r>
          </a:p>
          <a:p>
            <a:r>
              <a:rPr lang="en-US" altLang="zh-CN" dirty="0" smtClean="0"/>
              <a:t>This work is in collaboration</a:t>
            </a:r>
            <a:r>
              <a:rPr lang="en-US" altLang="zh-CN" baseline="0" dirty="0" smtClean="0"/>
              <a:t> with David,….</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a:t>
            </a:fld>
            <a:endParaRPr lang="en-US"/>
          </a:p>
        </p:txBody>
      </p:sp>
    </p:spTree>
    <p:extLst>
      <p:ext uri="{BB962C8B-B14F-4D97-AF65-F5344CB8AC3E}">
        <p14:creationId xmlns:p14="http://schemas.microsoft.com/office/powerpoint/2010/main" val="123678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OK, Let’s detail how estimate time spent </a:t>
            </a:r>
            <a:endParaRPr lang="en-US" dirty="0"/>
          </a:p>
        </p:txBody>
      </p:sp>
      <p:sp>
        <p:nvSpPr>
          <p:cNvPr id="4" name="Slide Number Placeholder 3"/>
          <p:cNvSpPr>
            <a:spLocks noGrp="1"/>
          </p:cNvSpPr>
          <p:nvPr>
            <p:ph type="sldNum" sz="quarter" idx="10"/>
          </p:nvPr>
        </p:nvSpPr>
        <p:spPr/>
        <p:txBody>
          <a:bodyPr/>
          <a:lstStyle/>
          <a:p>
            <a:fld id="{6571686F-F54C-C84C-B14E-12031C8D5486}" type="slidenum">
              <a:rPr lang="en-US" smtClean="0"/>
              <a:t>10</a:t>
            </a:fld>
            <a:endParaRPr lang="en-US" dirty="0"/>
          </a:p>
        </p:txBody>
      </p:sp>
    </p:spTree>
    <p:extLst>
      <p:ext uri="{BB962C8B-B14F-4D97-AF65-F5344CB8AC3E}">
        <p14:creationId xmlns:p14="http://schemas.microsoft.com/office/powerpoint/2010/main" val="571994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time spent of a cell means the average time needed to wait</a:t>
            </a:r>
            <a:r>
              <a:rPr lang="en-US" altLang="zh-CN" baseline="0" dirty="0" smtClean="0"/>
              <a:t> and refuel in the station at that moment. </a:t>
            </a:r>
            <a:r>
              <a:rPr lang="en-US" altLang="zh-CN" dirty="0" smtClean="0"/>
              <a:t>We</a:t>
            </a:r>
            <a:r>
              <a:rPr lang="en-US" altLang="zh-CN" baseline="0" dirty="0" smtClean="0"/>
              <a:t> want to know the time spent for each cell.</a:t>
            </a:r>
          </a:p>
          <a:p>
            <a:endParaRPr lang="en-US" altLang="zh-CN" baseline="0" dirty="0" smtClean="0"/>
          </a:p>
          <a:p>
            <a:r>
              <a:rPr lang="en-US" altLang="zh-CN" baseline="0" dirty="0" smtClean="0"/>
              <a:t>For those with enough detected refueling event, we use their average time spent to estimate.</a:t>
            </a:r>
          </a:p>
          <a:p>
            <a:endParaRPr lang="en-US" altLang="zh-CN" baseline="0" dirty="0" smtClean="0"/>
          </a:p>
          <a:p>
            <a:r>
              <a:rPr lang="en-US" altLang="zh-CN" baseline="0" dirty="0" smtClean="0"/>
              <a:t>But how about the remaining ones, the figure shows the </a:t>
            </a:r>
            <a:r>
              <a:rPr lang="en-US" altLang="zh-CN" baseline="0" dirty="0" err="1" smtClean="0"/>
              <a:t>heatmap</a:t>
            </a:r>
            <a:r>
              <a:rPr lang="en-US" altLang="zh-CN" baseline="0" dirty="0" smtClean="0"/>
              <a:t> of cell, the color means the number of detected refueling event, we cans see many cells have few or even no incorporated, we want to solve the data </a:t>
            </a:r>
            <a:r>
              <a:rPr lang="en-US" altLang="zh-CN" baseline="0" dirty="0" err="1" smtClean="0"/>
              <a:t>sparsity</a:t>
            </a:r>
            <a:r>
              <a:rPr lang="en-US" altLang="zh-CN" baseline="0" dirty="0" smtClean="0"/>
              <a:t> problem.</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11</a:t>
            </a:fld>
            <a:endParaRPr lang="en-US"/>
          </a:p>
        </p:txBody>
      </p:sp>
    </p:spTree>
    <p:extLst>
      <p:ext uri="{BB962C8B-B14F-4D97-AF65-F5344CB8AC3E}">
        <p14:creationId xmlns:p14="http://schemas.microsoft.com/office/powerpoint/2010/main" val="34810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For those cells with enough detected refueling event, we estimate the time spent with average value and treat them as observable ones. </a:t>
            </a:r>
            <a:r>
              <a:rPr lang="en-US" altLang="zh-CN" dirty="0" smtClean="0"/>
              <a:t>As we know, this scenario is quite similar to recommender </a:t>
            </a:r>
            <a:r>
              <a:rPr lang="en-US" altLang="zh-CN" baseline="0" dirty="0" smtClean="0"/>
              <a:t>system. </a:t>
            </a:r>
          </a:p>
          <a:p>
            <a:endParaRPr lang="en-US" altLang="zh-CN" baseline="0" dirty="0" smtClean="0"/>
          </a:p>
          <a:p>
            <a:endParaRPr lang="en-US" altLang="zh-CN" baseline="0" dirty="0" smtClean="0"/>
          </a:p>
          <a:p>
            <a:r>
              <a:rPr lang="en-US" altLang="zh-CN" baseline="0" dirty="0" smtClean="0"/>
              <a:t>Then we can use tensor factorization method to estimate other cells’ values.</a:t>
            </a:r>
          </a:p>
          <a:p>
            <a:endParaRPr lang="en-US" altLang="zh-CN" baseline="0" dirty="0" smtClean="0"/>
          </a:p>
          <a:p>
            <a:r>
              <a:rPr lang="en-US" altLang="zh-CN" baseline="0" dirty="0" smtClean="0"/>
              <a:t>This factorization method only use observations, we want make use of some factors which influence drivers’ refueling choice and thus influence the time spent in a station. We assume there are L factors, each factor have several values, then the final model to estimate the value of a cell is …</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12</a:t>
            </a:fld>
            <a:endParaRPr lang="en-US"/>
          </a:p>
        </p:txBody>
      </p:sp>
    </p:spTree>
    <p:extLst>
      <p:ext uri="{BB962C8B-B14F-4D97-AF65-F5344CB8AC3E}">
        <p14:creationId xmlns:p14="http://schemas.microsoft.com/office/powerpoint/2010/main" val="122036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our problem becomes an optimization problem. The</a:t>
            </a:r>
            <a:r>
              <a:rPr lang="en-US" altLang="zh-CN" baseline="0" dirty="0" smtClean="0"/>
              <a:t> objective function is to minimize this term</a:t>
            </a:r>
          </a:p>
          <a:p>
            <a:endParaRPr lang="en-US" altLang="zh-CN" baseline="0" dirty="0" smtClean="0"/>
          </a:p>
          <a:p>
            <a:r>
              <a:rPr lang="en-US" altLang="zh-CN" baseline="0" dirty="0" smtClean="0"/>
              <a:t>Where the first term is the accumulated error</a:t>
            </a:r>
          </a:p>
          <a:p>
            <a:r>
              <a:rPr lang="en-US" altLang="zh-CN" dirty="0" smtClean="0"/>
              <a:t>The second term is the regularization</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13</a:t>
            </a:fld>
            <a:endParaRPr lang="en-US"/>
          </a:p>
        </p:txBody>
      </p:sp>
    </p:spTree>
    <p:extLst>
      <p:ext uri="{BB962C8B-B14F-4D97-AF65-F5344CB8AC3E}">
        <p14:creationId xmlns:p14="http://schemas.microsoft.com/office/powerpoint/2010/main" val="244254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More ever, we consider three</a:t>
            </a:r>
            <a:r>
              <a:rPr lang="en-US" altLang="zh-CN" baseline="0" dirty="0" smtClean="0"/>
              <a:t> contextual factors that influence drivers’ refueling choice.</a:t>
            </a:r>
          </a:p>
          <a:p>
            <a:endParaRPr lang="en-US" altLang="zh-CN" baseline="0" dirty="0" smtClean="0"/>
          </a:p>
          <a:p>
            <a:r>
              <a:rPr lang="en-US" altLang="zh-CN" baseline="0" dirty="0" smtClean="0"/>
              <a:t>The first term is POI feature, It calculate the attraction of the station, which is given by its nearby POIs.</a:t>
            </a:r>
          </a:p>
          <a:p>
            <a:endParaRPr lang="en-US" altLang="zh-CN" baseline="0" dirty="0" smtClean="0"/>
          </a:p>
          <a:p>
            <a:r>
              <a:rPr lang="en-US" altLang="zh-CN" dirty="0" smtClean="0"/>
              <a:t>The second term is Traffic feature, which represent</a:t>
            </a:r>
            <a:r>
              <a:rPr lang="en-US" altLang="zh-CN" baseline="0" dirty="0" smtClean="0"/>
              <a:t> the nearby traffic flow for this station, more larger, more drivers’ would like to refuel</a:t>
            </a:r>
          </a:p>
          <a:p>
            <a:endParaRPr lang="en-US" altLang="zh-CN" baseline="0" dirty="0" smtClean="0"/>
          </a:p>
          <a:p>
            <a:r>
              <a:rPr lang="en-US" altLang="zh-CN" baseline="0" dirty="0" smtClean="0"/>
              <a:t>The third term is area feature, which means the capability of the station. If the consumers is the same, larger stations means less waiting time is needed.</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14</a:t>
            </a:fld>
            <a:endParaRPr lang="en-US"/>
          </a:p>
        </p:txBody>
      </p:sp>
    </p:spTree>
    <p:extLst>
      <p:ext uri="{BB962C8B-B14F-4D97-AF65-F5344CB8AC3E}">
        <p14:creationId xmlns:p14="http://schemas.microsoft.com/office/powerpoint/2010/main" val="1838746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Then,</a:t>
            </a:r>
            <a:r>
              <a:rPr lang="en-US" baseline="0" dirty="0" smtClean="0"/>
              <a:t> I will detail the visit estimate</a:t>
            </a:r>
            <a:endParaRPr lang="en-US" dirty="0"/>
          </a:p>
        </p:txBody>
      </p:sp>
      <p:sp>
        <p:nvSpPr>
          <p:cNvPr id="4" name="Slide Number Placeholder 3"/>
          <p:cNvSpPr>
            <a:spLocks noGrp="1"/>
          </p:cNvSpPr>
          <p:nvPr>
            <p:ph type="sldNum" sz="quarter" idx="10"/>
          </p:nvPr>
        </p:nvSpPr>
        <p:spPr/>
        <p:txBody>
          <a:bodyPr/>
          <a:lstStyle/>
          <a:p>
            <a:fld id="{6571686F-F54C-C84C-B14E-12031C8D5486}" type="slidenum">
              <a:rPr lang="en-US" smtClean="0"/>
              <a:t>15</a:t>
            </a:fld>
            <a:endParaRPr lang="en-US"/>
          </a:p>
        </p:txBody>
      </p:sp>
    </p:spTree>
    <p:extLst>
      <p:ext uri="{BB962C8B-B14F-4D97-AF65-F5344CB8AC3E}">
        <p14:creationId xmlns:p14="http://schemas.microsoft.com/office/powerpoint/2010/main" val="571994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figure, we</a:t>
            </a:r>
            <a:r>
              <a:rPr lang="en-US" altLang="zh-CN" baseline="0" dirty="0" smtClean="0"/>
              <a:t> only find out the red point, which is taxi drivers’ refueling event, we also want to find out the total number of points.</a:t>
            </a:r>
          </a:p>
          <a:p>
            <a:endParaRPr lang="en-US" altLang="zh-CN" baseline="0" dirty="0" smtClean="0"/>
          </a:p>
          <a:p>
            <a:r>
              <a:rPr lang="en-US" altLang="zh-CN" dirty="0" smtClean="0"/>
              <a:t>As we know, the</a:t>
            </a:r>
            <a:r>
              <a:rPr lang="en-US" altLang="zh-CN" baseline="0" dirty="0" smtClean="0"/>
              <a:t> vehicles are waiting in a queue for refueling, it is a typical queue system in the gas stations. So we use the queue system model to estimate the total visit based on time spent.</a:t>
            </a:r>
          </a:p>
          <a:p>
            <a:endParaRPr lang="en-US" altLang="zh-CN" baseline="0" dirty="0" smtClean="0"/>
          </a:p>
          <a:p>
            <a:r>
              <a:rPr lang="en-US" altLang="zh-CN" baseline="0" dirty="0" smtClean="0"/>
              <a:t>There are two assumptions we make in this paper. </a:t>
            </a:r>
          </a:p>
          <a:p>
            <a:endParaRPr lang="en-US" altLang="zh-CN" baseline="0" dirty="0" smtClean="0"/>
          </a:p>
          <a:p>
            <a:r>
              <a:rPr lang="en-US" altLang="zh-CN" baseline="0" dirty="0" smtClean="0"/>
              <a:t>First we ignore transfer, as we know, in general there are several queues in a gas station, we assume if a vehicle join a queue, it will not transfer to other queues.</a:t>
            </a:r>
          </a:p>
          <a:p>
            <a:endParaRPr lang="en-US" altLang="zh-CN" baseline="0" dirty="0" smtClean="0"/>
          </a:p>
          <a:p>
            <a:r>
              <a:rPr lang="en-US" altLang="zh-CN" baseline="0" dirty="0" smtClean="0"/>
              <a:t>Second is each queue share the same time spent on average. Because we assume users’ are rational and the length of each queue will be equal.</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16</a:t>
            </a:fld>
            <a:endParaRPr lang="en-US"/>
          </a:p>
        </p:txBody>
      </p:sp>
    </p:spTree>
    <p:extLst>
      <p:ext uri="{BB962C8B-B14F-4D97-AF65-F5344CB8AC3E}">
        <p14:creationId xmlns:p14="http://schemas.microsoft.com/office/powerpoint/2010/main" val="2624568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a:t>
            </a:r>
            <a:r>
              <a:rPr lang="en-US" altLang="zh-CN" baseline="0" dirty="0" smtClean="0"/>
              <a:t> relate visit to time spent in the queue system, there are several parameters.</a:t>
            </a:r>
          </a:p>
          <a:p>
            <a:endParaRPr lang="en-US" altLang="zh-CN" baseline="0" dirty="0" smtClean="0"/>
          </a:p>
          <a:p>
            <a:r>
              <a:rPr lang="en-US" altLang="zh-CN" baseline="0" dirty="0" smtClean="0"/>
              <a:t>First is consumer arrival rate, which is a homogeneous </a:t>
            </a:r>
            <a:r>
              <a:rPr lang="en-US" altLang="zh-CN" baseline="0" dirty="0" err="1" smtClean="0"/>
              <a:t>poisson</a:t>
            </a:r>
            <a:r>
              <a:rPr lang="en-US" altLang="zh-CN" baseline="0" dirty="0" smtClean="0"/>
              <a:t> process, which lambda I means the total visit in this queue.</a:t>
            </a:r>
          </a:p>
          <a:p>
            <a:endParaRPr lang="en-US" altLang="zh-CN" baseline="0" dirty="0" smtClean="0"/>
          </a:p>
          <a:p>
            <a:r>
              <a:rPr lang="en-US" altLang="zh-CN" baseline="0" dirty="0" smtClean="0"/>
              <a:t>Service time means the real refueling time, which corresponds to a exponential distribution</a:t>
            </a:r>
          </a:p>
          <a:p>
            <a:endParaRPr lang="en-US" altLang="zh-CN" baseline="0" dirty="0" smtClean="0"/>
          </a:p>
          <a:p>
            <a:r>
              <a:rPr lang="en-US" altLang="zh-CN" baseline="0" dirty="0" smtClean="0"/>
              <a:t>The number of servers, which means in each queue, how many servers can work at the same time</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17</a:t>
            </a:fld>
            <a:endParaRPr lang="en-US"/>
          </a:p>
        </p:txBody>
      </p:sp>
    </p:spTree>
    <p:extLst>
      <p:ext uri="{BB962C8B-B14F-4D97-AF65-F5344CB8AC3E}">
        <p14:creationId xmlns:p14="http://schemas.microsoft.com/office/powerpoint/2010/main" val="3795432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en-US" altLang="zh-CN" baseline="0" dirty="0" smtClean="0"/>
              <a:t> queue system, the equilibrium system time is calculated as follows</a:t>
            </a:r>
          </a:p>
          <a:p>
            <a:endParaRPr lang="en-US" altLang="zh-CN" baseline="0" dirty="0" smtClean="0"/>
          </a:p>
          <a:p>
            <a:r>
              <a:rPr lang="en-US" altLang="zh-CN" baseline="0" dirty="0" smtClean="0"/>
              <a:t>The equilibrium  system time is represented by estimated time spent in the cell</a:t>
            </a:r>
          </a:p>
          <a:p>
            <a:endParaRPr lang="en-US" altLang="zh-CN" baseline="0" dirty="0" smtClean="0"/>
          </a:p>
          <a:p>
            <a:r>
              <a:rPr lang="en-US" altLang="zh-CN" baseline="0" dirty="0" smtClean="0"/>
              <a:t>Total number is the sum of each queue’s number</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18</a:t>
            </a:fld>
            <a:endParaRPr lang="en-US"/>
          </a:p>
        </p:txBody>
      </p:sp>
    </p:spTree>
    <p:extLst>
      <p:ext uri="{BB962C8B-B14F-4D97-AF65-F5344CB8AC3E}">
        <p14:creationId xmlns:p14="http://schemas.microsoft.com/office/powerpoint/2010/main" val="378189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OK,</a:t>
            </a:r>
            <a:r>
              <a:rPr lang="en-US" baseline="0" dirty="0" smtClean="0"/>
              <a:t> Let’s move forward and see the experiment.</a:t>
            </a:r>
            <a:endParaRPr lang="en-US" dirty="0"/>
          </a:p>
        </p:txBody>
      </p:sp>
      <p:sp>
        <p:nvSpPr>
          <p:cNvPr id="4" name="Slide Number Placeholder 3"/>
          <p:cNvSpPr>
            <a:spLocks noGrp="1"/>
          </p:cNvSpPr>
          <p:nvPr>
            <p:ph type="sldNum" sz="quarter" idx="10"/>
          </p:nvPr>
        </p:nvSpPr>
        <p:spPr/>
        <p:txBody>
          <a:bodyPr/>
          <a:lstStyle/>
          <a:p>
            <a:fld id="{6571686F-F54C-C84C-B14E-12031C8D5486}" type="slidenum">
              <a:rPr lang="en-US" smtClean="0"/>
              <a:t>19</a:t>
            </a:fld>
            <a:endParaRPr lang="en-US"/>
          </a:p>
        </p:txBody>
      </p:sp>
    </p:spTree>
    <p:extLst>
      <p:ext uri="{BB962C8B-B14F-4D97-AF65-F5344CB8AC3E}">
        <p14:creationId xmlns:p14="http://schemas.microsoft.com/office/powerpoint/2010/main" val="57199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Since the popularization</a:t>
            </a:r>
            <a:r>
              <a:rPr lang="en-US" altLang="zh-CN" baseline="0" dirty="0" smtClean="0"/>
              <a:t> of cars, refueling has been an daily routine for vehicle owners. With the increasing of refueling demand and current layout of gas stations in a city, more and more issues have been related to this topic. E.g., the picture in the middle indicate the endless waiting time is needed in the station. It is becoming more and more necessary to understand drivers’ refueling behavior. </a:t>
            </a:r>
          </a:p>
          <a:p>
            <a:endParaRPr lang="en-US" altLang="zh-CN" baseline="0" dirty="0" smtClean="0"/>
          </a:p>
          <a:p>
            <a:r>
              <a:rPr lang="en-US" altLang="zh-CN" baseline="0" dirty="0" smtClean="0"/>
              <a:t>In the past, sociologist had to spent amount of time question the subjects in the field, and the results are based on small-scale sampling interviewers. With the prevalence of ubiquitous sensors, such as GPS device or smart phones, it is becoming possible to understand these behaviors automatically from the data generated. Our work concentrate on understanding this behavior in a complete data-driven and crowd souring way.</a:t>
            </a:r>
          </a:p>
          <a:p>
            <a:endParaRPr lang="en-US" altLang="zh-CN" baseline="0" dirty="0" smtClean="0"/>
          </a:p>
          <a:p>
            <a:r>
              <a:rPr lang="en-US" altLang="zh-CN" baseline="0" dirty="0" smtClean="0"/>
              <a:t>A lot of applications can benefit from understanding drivers’ refueling behavior.</a:t>
            </a:r>
          </a:p>
          <a:p>
            <a:endParaRPr lang="en-US" altLang="zh-CN" baseline="0" dirty="0" smtClean="0"/>
          </a:p>
          <a:p>
            <a:r>
              <a:rPr lang="en-US" altLang="zh-CN" baseline="0" dirty="0" smtClean="0"/>
              <a:t>In top-left corner, assume a user is in position where the red arrow point,</a:t>
            </a:r>
          </a:p>
          <a:p>
            <a:endParaRPr lang="en-US" altLang="zh-CN" baseline="0" dirty="0" smtClean="0"/>
          </a:p>
          <a:p>
            <a:r>
              <a:rPr lang="en-US" altLang="zh-CN" baseline="0" dirty="0" smtClean="0"/>
              <a:t>In top-right corner, if we know how many customers have visited each station, we could plot the dynamic scenario of fuel use in this city. In the rush hours</a:t>
            </a:r>
          </a:p>
          <a:p>
            <a:endParaRPr lang="en-US" altLang="zh-CN" baseline="0" dirty="0" smtClean="0"/>
          </a:p>
          <a:p>
            <a:r>
              <a:rPr lang="en-US" altLang="zh-CN" baseline="0" dirty="0" smtClean="0"/>
              <a:t>The bottom two pictures show the refueling consumption could guide the urban planning.</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a:t>
            </a:fld>
            <a:endParaRPr lang="en-US"/>
          </a:p>
        </p:txBody>
      </p:sp>
    </p:spTree>
    <p:extLst>
      <p:ext uri="{BB962C8B-B14F-4D97-AF65-F5344CB8AC3E}">
        <p14:creationId xmlns:p14="http://schemas.microsoft.com/office/powerpoint/2010/main" val="136800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 are four human labeled</a:t>
            </a:r>
            <a:r>
              <a:rPr lang="en-US" altLang="zh-CN" baseline="0" dirty="0" smtClean="0"/>
              <a:t> datasets for evaluation.</a:t>
            </a:r>
          </a:p>
          <a:p>
            <a:endParaRPr lang="en-US" altLang="zh-CN" baseline="0" dirty="0" smtClean="0"/>
          </a:p>
          <a:p>
            <a:r>
              <a:rPr lang="en-US" altLang="zh-CN" baseline="0" dirty="0" smtClean="0"/>
              <a:t>The first one is that we labelled 250 refueling events, 200 for training, which is used to learn the candidate extraction parameters. The remaining ones are used to test.</a:t>
            </a:r>
          </a:p>
          <a:p>
            <a:endParaRPr lang="en-US" altLang="zh-CN" baseline="0" dirty="0" smtClean="0"/>
          </a:p>
          <a:p>
            <a:r>
              <a:rPr lang="en-US" altLang="zh-CN" baseline="0" dirty="0" smtClean="0"/>
              <a:t>The second one is after candidate extraction, we labeled 2,000 candidates True or False, which is used to train and test the filtering classifier.</a:t>
            </a:r>
          </a:p>
          <a:p>
            <a:r>
              <a:rPr lang="en-US" altLang="zh-CN" baseline="0" dirty="0" smtClean="0"/>
              <a:t>,</a:t>
            </a:r>
          </a:p>
          <a:p>
            <a:r>
              <a:rPr lang="en-US" altLang="zh-CN" baseline="0" dirty="0" smtClean="0"/>
              <a:t>The third one is 33 trajectories our authors collected, which contains the raw trajectories and </a:t>
            </a:r>
            <a:r>
              <a:rPr lang="en-US" altLang="zh-CN" baseline="0" dirty="0" err="1" smtClean="0"/>
              <a:t>recored</a:t>
            </a:r>
            <a:r>
              <a:rPr lang="en-US" altLang="zh-CN" baseline="0" dirty="0" smtClean="0"/>
              <a:t> refueling detail. </a:t>
            </a:r>
          </a:p>
          <a:p>
            <a:endParaRPr lang="en-US" altLang="zh-CN" baseline="0" dirty="0" smtClean="0"/>
          </a:p>
          <a:p>
            <a:r>
              <a:rPr lang="en-US" altLang="zh-CN" baseline="0" dirty="0" smtClean="0"/>
              <a:t>The fourth one is the case study, we go to two gas station, each gas station last for 7 days, each day last for one hour, we records some vehicles’ time spent and the total visits.</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20</a:t>
            </a:fld>
            <a:endParaRPr lang="en-US"/>
          </a:p>
        </p:txBody>
      </p:sp>
    </p:spTree>
    <p:extLst>
      <p:ext uri="{BB962C8B-B14F-4D97-AF65-F5344CB8AC3E}">
        <p14:creationId xmlns:p14="http://schemas.microsoft.com/office/powerpoint/2010/main" val="2195610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en-US" altLang="zh-CN" baseline="0" dirty="0" smtClean="0"/>
              <a:t> the candidate extraction, we measure three distance between the result and labeled ground truth. We find out that the difference is about two minutes. It is smaller for author collected ones, because these </a:t>
            </a:r>
            <a:r>
              <a:rPr lang="en-US" altLang="zh-CN" baseline="0" dirty="0" err="1" smtClean="0"/>
              <a:t>trajectroeis</a:t>
            </a:r>
            <a:r>
              <a:rPr lang="en-US" altLang="zh-CN" baseline="0" dirty="0" smtClean="0"/>
              <a:t> are more dense and have lower sampling interval.</a:t>
            </a:r>
          </a:p>
          <a:p>
            <a:endParaRPr lang="en-US" altLang="zh-CN" baseline="0" dirty="0" smtClean="0"/>
          </a:p>
          <a:p>
            <a:r>
              <a:rPr lang="en-US" altLang="zh-CN" baseline="0" dirty="0" smtClean="0"/>
              <a:t>For Filtering, we use ten-fold cross validation methods to train and test the classifier, the result show that for both two datasets, the precision and recall is higher than 90 percent.</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21</a:t>
            </a:fld>
            <a:endParaRPr lang="en-US"/>
          </a:p>
        </p:txBody>
      </p:sp>
    </p:spTree>
    <p:extLst>
      <p:ext uri="{BB962C8B-B14F-4D97-AF65-F5344CB8AC3E}">
        <p14:creationId xmlns:p14="http://schemas.microsoft.com/office/powerpoint/2010/main" val="158375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en-US" altLang="zh-CN" baseline="0" dirty="0" smtClean="0"/>
              <a:t> time spent experiment, we treat those with more than 2 detected refueling event cell as observable data.</a:t>
            </a:r>
          </a:p>
          <a:p>
            <a:endParaRPr lang="en-US" altLang="zh-CN" baseline="0" dirty="0" smtClean="0"/>
          </a:p>
          <a:p>
            <a:r>
              <a:rPr lang="en-US" altLang="zh-CN" baseline="0" dirty="0" smtClean="0"/>
              <a:t>We compare four baseline, the first three is fill the missing value with the average values along one dimension. For example, Average with hour, is the fill the cell’s value with other cells’ value, which has the same hour with the cell.</a:t>
            </a:r>
          </a:p>
          <a:p>
            <a:endParaRPr lang="en-US" altLang="zh-CN" baseline="0" dirty="0" smtClean="0"/>
          </a:p>
          <a:p>
            <a:r>
              <a:rPr lang="en-US" altLang="zh-CN" baseline="0" dirty="0" smtClean="0"/>
              <a:t>Another baseline is SVM, we use the contextual features as well as the temporal features to build the classifier.</a:t>
            </a:r>
          </a:p>
          <a:p>
            <a:endParaRPr lang="en-US" altLang="zh-CN" baseline="0" dirty="0" smtClean="0"/>
          </a:p>
          <a:p>
            <a:r>
              <a:rPr lang="en-US" altLang="zh-CN" baseline="0" dirty="0" smtClean="0"/>
              <a:t>The result shows Our model can estimate the time spent within the error of 2 minutes.</a:t>
            </a:r>
          </a:p>
          <a:p>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22</a:t>
            </a:fld>
            <a:endParaRPr lang="en-US"/>
          </a:p>
        </p:txBody>
      </p:sp>
    </p:spTree>
    <p:extLst>
      <p:ext uri="{BB962C8B-B14F-4D97-AF65-F5344CB8AC3E}">
        <p14:creationId xmlns:p14="http://schemas.microsoft.com/office/powerpoint/2010/main" val="3352113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third experiment is the visit estimate. This table shows the detail of the two gas stations,</a:t>
            </a:r>
            <a:r>
              <a:rPr lang="en-US" altLang="zh-CN" baseline="0" dirty="0" smtClean="0"/>
              <a:t> the number of queue, the number of servers in each queue and so on.</a:t>
            </a:r>
          </a:p>
          <a:p>
            <a:endParaRPr lang="en-US" altLang="zh-CN" baseline="0" dirty="0" smtClean="0"/>
          </a:p>
          <a:p>
            <a:r>
              <a:rPr lang="en-US" altLang="zh-CN" dirty="0" smtClean="0"/>
              <a:t>We compare the methods,</a:t>
            </a:r>
            <a:r>
              <a:rPr lang="en-US" altLang="zh-CN" baseline="0" dirty="0" smtClean="0"/>
              <a:t> brad using the </a:t>
            </a:r>
            <a:r>
              <a:rPr lang="en-US" altLang="zh-CN" baseline="0" dirty="0" err="1" smtClean="0"/>
              <a:t>recored</a:t>
            </a:r>
            <a:r>
              <a:rPr lang="en-US" altLang="zh-CN" baseline="0" dirty="0" smtClean="0"/>
              <a:t> average time spent to represent the </a:t>
            </a:r>
            <a:r>
              <a:rPr lang="en-US" altLang="zh-CN" dirty="0" smtClean="0"/>
              <a:t>equilibrium system time,</a:t>
            </a:r>
            <a:r>
              <a:rPr lang="en-US" altLang="zh-CN" baseline="0" dirty="0" smtClean="0"/>
              <a:t> bed using the estimated time spent in our model, to represent the </a:t>
            </a:r>
            <a:r>
              <a:rPr lang="en-US" altLang="zh-CN" dirty="0" smtClean="0"/>
              <a:t>equilibrium system time.</a:t>
            </a:r>
          </a:p>
          <a:p>
            <a:endParaRPr lang="en-US" altLang="zh-CN" dirty="0" smtClean="0"/>
          </a:p>
          <a:p>
            <a:r>
              <a:rPr lang="en-US" altLang="zh-CN" dirty="0" smtClean="0"/>
              <a:t>The figure</a:t>
            </a:r>
            <a:r>
              <a:rPr lang="en-US" altLang="zh-CN" baseline="0" dirty="0" smtClean="0"/>
              <a:t> </a:t>
            </a:r>
            <a:r>
              <a:rPr lang="en-US" altLang="zh-CN" dirty="0" smtClean="0"/>
              <a:t>show that for the left station</a:t>
            </a:r>
            <a:r>
              <a:rPr lang="en-US" altLang="zh-CN" baseline="0" dirty="0" smtClean="0"/>
              <a:t>, the estimated result is close to ground truth. For the right gas </a:t>
            </a:r>
            <a:r>
              <a:rPr lang="en-US" altLang="zh-CN" baseline="0" dirty="0" err="1" smtClean="0"/>
              <a:t>staion</a:t>
            </a:r>
            <a:r>
              <a:rPr lang="en-US" altLang="zh-CN" baseline="0" dirty="0" smtClean="0"/>
              <a:t>, bed method will underestimate the total visit.</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23</a:t>
            </a:fld>
            <a:endParaRPr lang="en-US"/>
          </a:p>
        </p:txBody>
      </p:sp>
    </p:spTree>
    <p:extLst>
      <p:ext uri="{BB962C8B-B14F-4D97-AF65-F5344CB8AC3E}">
        <p14:creationId xmlns:p14="http://schemas.microsoft.com/office/powerpoint/2010/main" val="3588725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Finally, let have a look at the entire city’s refueling behavior.</a:t>
            </a:r>
            <a:endParaRPr lang="en-US" dirty="0"/>
          </a:p>
        </p:txBody>
      </p:sp>
      <p:sp>
        <p:nvSpPr>
          <p:cNvPr id="4" name="Slide Number Placeholder 3"/>
          <p:cNvSpPr>
            <a:spLocks noGrp="1"/>
          </p:cNvSpPr>
          <p:nvPr>
            <p:ph type="sldNum" sz="quarter" idx="10"/>
          </p:nvPr>
        </p:nvSpPr>
        <p:spPr/>
        <p:txBody>
          <a:bodyPr/>
          <a:lstStyle/>
          <a:p>
            <a:fld id="{6571686F-F54C-C84C-B14E-12031C8D5486}" type="slidenum">
              <a:rPr lang="en-US" smtClean="0"/>
              <a:t>24</a:t>
            </a:fld>
            <a:endParaRPr lang="en-US"/>
          </a:p>
        </p:txBody>
      </p:sp>
    </p:spTree>
    <p:extLst>
      <p:ext uri="{BB962C8B-B14F-4D97-AF65-F5344CB8AC3E}">
        <p14:creationId xmlns:p14="http://schemas.microsoft.com/office/powerpoint/2010/main" val="57199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the spatial view, we see </a:t>
            </a:r>
            <a:r>
              <a:rPr lang="en-US" altLang="zh-CN" dirty="0" err="1" smtClean="0"/>
              <a:t>taixs</a:t>
            </a:r>
            <a:r>
              <a:rPr lang="en-US" altLang="zh-CN" dirty="0" smtClean="0"/>
              <a:t>’ time spent agree with the </a:t>
            </a:r>
            <a:r>
              <a:rPr lang="en-US" altLang="zh-CN" dirty="0" err="1" smtClean="0"/>
              <a:t>urban’s</a:t>
            </a:r>
            <a:r>
              <a:rPr lang="en-US" altLang="zh-CN" dirty="0" smtClean="0"/>
              <a:t> time spent.</a:t>
            </a:r>
          </a:p>
          <a:p>
            <a:endParaRPr lang="en-US" altLang="zh-CN" dirty="0" smtClean="0"/>
          </a:p>
          <a:p>
            <a:r>
              <a:rPr lang="en-US" altLang="zh-CN" dirty="0" smtClean="0"/>
              <a:t>For</a:t>
            </a:r>
            <a:r>
              <a:rPr lang="en-US" altLang="zh-CN" baseline="0" dirty="0" smtClean="0"/>
              <a:t> the visit, taxi drivers’ would like to go these places, while other vehicles would also like to visit those places.</a:t>
            </a:r>
          </a:p>
          <a:p>
            <a:endParaRPr lang="en-US" altLang="zh-CN" baseline="0" dirty="0" smtClean="0"/>
          </a:p>
          <a:p>
            <a:r>
              <a:rPr lang="en-US" altLang="zh-CN" dirty="0" smtClean="0"/>
              <a:t>Some area,</a:t>
            </a:r>
            <a:r>
              <a:rPr lang="en-US" altLang="zh-CN" baseline="0" dirty="0" smtClean="0"/>
              <a:t> for example, region B is popular, because it is near to the highway entrance, many vehicles refueling there.</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25</a:t>
            </a:fld>
            <a:endParaRPr lang="en-US"/>
          </a:p>
        </p:txBody>
      </p:sp>
    </p:spTree>
    <p:extLst>
      <p:ext uri="{BB962C8B-B14F-4D97-AF65-F5344CB8AC3E}">
        <p14:creationId xmlns:p14="http://schemas.microsoft.com/office/powerpoint/2010/main" val="3290098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temporal view, we plot the different pattern for taxis and urban result, as well as weekdays and weekends. All the figures show in the rush hours, many </a:t>
            </a:r>
            <a:r>
              <a:rPr lang="en-US" baseline="0" dirty="0" err="1" smtClean="0"/>
              <a:t>consuemrs</a:t>
            </a:r>
            <a:r>
              <a:rPr lang="en-US" baseline="0" dirty="0" smtClean="0"/>
              <a:t> choose to refueling in that period.</a:t>
            </a:r>
            <a:endParaRPr lang="en-US" dirty="0"/>
          </a:p>
        </p:txBody>
      </p:sp>
      <p:sp>
        <p:nvSpPr>
          <p:cNvPr id="4" name="Slide Number Placeholder 3"/>
          <p:cNvSpPr>
            <a:spLocks noGrp="1"/>
          </p:cNvSpPr>
          <p:nvPr>
            <p:ph type="sldNum" sz="quarter" idx="10"/>
          </p:nvPr>
        </p:nvSpPr>
        <p:spPr/>
        <p:txBody>
          <a:bodyPr/>
          <a:lstStyle/>
          <a:p>
            <a:fld id="{54FC9F6D-6293-8343-AA03-4C25E0BADE90}" type="slidenum">
              <a:rPr lang="en-US" smtClean="0"/>
              <a:t>26</a:t>
            </a:fld>
            <a:endParaRPr lang="en-US"/>
          </a:p>
        </p:txBody>
      </p:sp>
    </p:spTree>
    <p:extLst>
      <p:ext uri="{BB962C8B-B14F-4D97-AF65-F5344CB8AC3E}">
        <p14:creationId xmlns:p14="http://schemas.microsoft.com/office/powerpoint/2010/main" val="96840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Finally,</a:t>
            </a:r>
            <a:r>
              <a:rPr lang="en-US" altLang="zh-CN" baseline="0" dirty="0" smtClean="0"/>
              <a:t> we discuss the issue related to our work.</a:t>
            </a:r>
          </a:p>
          <a:p>
            <a:endParaRPr lang="en-US" altLang="zh-CN" baseline="0" dirty="0" smtClean="0"/>
          </a:p>
          <a:p>
            <a:r>
              <a:rPr lang="en-US" altLang="zh-CN" baseline="0" dirty="0" smtClean="0"/>
              <a:t>On one hand, our work is not limited to taxis, it can be generalized to other vehicles’ mobility, taxis are just a sampling of the total vehicles.</a:t>
            </a:r>
          </a:p>
          <a:p>
            <a:endParaRPr lang="en-US" altLang="zh-CN" baseline="0" dirty="0" smtClean="0"/>
          </a:p>
          <a:p>
            <a:r>
              <a:rPr lang="en-US" altLang="zh-CN" baseline="0" dirty="0" smtClean="0"/>
              <a:t>On the other hand, there might be some bias for taxi drivers, they might have distinct refueling preference with other consumers. What is more, the refueling behavior in the stations’ queue is ideally assumed.</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27</a:t>
            </a:fld>
            <a:endParaRPr lang="en-US"/>
          </a:p>
        </p:txBody>
      </p:sp>
    </p:spTree>
    <p:extLst>
      <p:ext uri="{BB962C8B-B14F-4D97-AF65-F5344CB8AC3E}">
        <p14:creationId xmlns:p14="http://schemas.microsoft.com/office/powerpoint/2010/main" val="2880231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28</a:t>
            </a:fld>
            <a:endParaRPr lang="en-US"/>
          </a:p>
        </p:txBody>
      </p:sp>
    </p:spTree>
    <p:extLst>
      <p:ext uri="{BB962C8B-B14F-4D97-AF65-F5344CB8AC3E}">
        <p14:creationId xmlns:p14="http://schemas.microsoft.com/office/powerpoint/2010/main" val="230019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I want to introduce the datasets we used in this system.</a:t>
            </a:r>
          </a:p>
          <a:p>
            <a:r>
              <a:rPr lang="en-US" altLang="zh-CN" baseline="0" dirty="0" smtClean="0"/>
              <a:t>It contains three parts.</a:t>
            </a:r>
          </a:p>
          <a:p>
            <a:endParaRPr lang="en-US" altLang="zh-CN" baseline="0" dirty="0" smtClean="0"/>
          </a:p>
          <a:p>
            <a:r>
              <a:rPr lang="en-US" altLang="zh-CN" baseline="0" dirty="0" smtClean="0"/>
              <a:t>First is taxi trajectories, trajectories is the sequence of GPS points, contains latitude, longitude and timestamp.</a:t>
            </a:r>
          </a:p>
          <a:p>
            <a:endParaRPr lang="en-US" altLang="zh-CN" dirty="0" smtClean="0"/>
          </a:p>
          <a:p>
            <a:r>
              <a:rPr lang="en-US" altLang="zh-CN" dirty="0" smtClean="0"/>
              <a:t>Second</a:t>
            </a:r>
            <a:r>
              <a:rPr lang="en-US" altLang="zh-CN" baseline="0" dirty="0" smtClean="0"/>
              <a:t> is POIs, poi is the semantic description of location, which contains latitude, longitude and category.</a:t>
            </a:r>
          </a:p>
          <a:p>
            <a:endParaRPr lang="en-US" altLang="zh-CN" dirty="0" smtClean="0"/>
          </a:p>
          <a:p>
            <a:r>
              <a:rPr lang="en-US" altLang="zh-CN" dirty="0" smtClean="0"/>
              <a:t>Third</a:t>
            </a:r>
            <a:r>
              <a:rPr lang="en-US" altLang="zh-CN" baseline="0" dirty="0" smtClean="0"/>
              <a:t> is Road network, is road description of this city, contains road nodes and segments.</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3</a:t>
            </a:fld>
            <a:endParaRPr lang="en-US"/>
          </a:p>
        </p:txBody>
      </p:sp>
    </p:spTree>
    <p:extLst>
      <p:ext uri="{BB962C8B-B14F-4D97-AF65-F5344CB8AC3E}">
        <p14:creationId xmlns:p14="http://schemas.microsoft.com/office/powerpoint/2010/main" val="161033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OK, let’s first take an overview</a:t>
            </a:r>
            <a:r>
              <a:rPr lang="en-US" baseline="0" dirty="0" smtClean="0"/>
              <a:t> of this system.</a:t>
            </a:r>
            <a:endParaRPr lang="en-US" dirty="0"/>
          </a:p>
        </p:txBody>
      </p:sp>
      <p:sp>
        <p:nvSpPr>
          <p:cNvPr id="4" name="Slide Number Placeholder 3"/>
          <p:cNvSpPr>
            <a:spLocks noGrp="1"/>
          </p:cNvSpPr>
          <p:nvPr>
            <p:ph type="sldNum" sz="quarter" idx="10"/>
          </p:nvPr>
        </p:nvSpPr>
        <p:spPr/>
        <p:txBody>
          <a:bodyPr/>
          <a:lstStyle/>
          <a:p>
            <a:fld id="{6571686F-F54C-C84C-B14E-12031C8D5486}" type="slidenum">
              <a:rPr lang="en-US" smtClean="0"/>
              <a:t>4</a:t>
            </a:fld>
            <a:endParaRPr lang="en-US"/>
          </a:p>
        </p:txBody>
      </p:sp>
    </p:spTree>
    <p:extLst>
      <p:ext uri="{BB962C8B-B14F-4D97-AF65-F5344CB8AC3E}">
        <p14:creationId xmlns:p14="http://schemas.microsoft.com/office/powerpoint/2010/main" val="57199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a:t>
            </a:r>
            <a:r>
              <a:rPr lang="en-US" altLang="zh-CN" baseline="0" dirty="0" smtClean="0"/>
              <a:t> are four components in our system.</a:t>
            </a:r>
          </a:p>
          <a:p>
            <a:endParaRPr lang="en-US" altLang="zh-CN" baseline="0" dirty="0" smtClean="0"/>
          </a:p>
          <a:p>
            <a:r>
              <a:rPr lang="en-US" altLang="zh-CN" baseline="0" dirty="0" smtClean="0"/>
              <a:t>First is refueling detection, try to find out the part of trajectory which indicate the refueling behavior</a:t>
            </a:r>
          </a:p>
          <a:p>
            <a:endParaRPr lang="en-US" altLang="zh-CN" dirty="0" smtClean="0"/>
          </a:p>
          <a:p>
            <a:r>
              <a:rPr lang="en-US" altLang="zh-CN" dirty="0" smtClean="0"/>
              <a:t>Second is the time spent estimate, which try to understand how much would be spent at a gas</a:t>
            </a:r>
            <a:r>
              <a:rPr lang="en-US" altLang="zh-CN" baseline="0" dirty="0" smtClean="0"/>
              <a:t> station in a given time</a:t>
            </a:r>
          </a:p>
          <a:p>
            <a:endParaRPr lang="en-US" altLang="zh-CN" baseline="0" dirty="0" smtClean="0"/>
          </a:p>
          <a:p>
            <a:r>
              <a:rPr lang="en-US" altLang="zh-CN" baseline="0" dirty="0" smtClean="0"/>
              <a:t>Third is the visit estimate, try to estimate how many vehicles have visited the gas station during a period</a:t>
            </a:r>
          </a:p>
          <a:p>
            <a:endParaRPr lang="en-US" altLang="zh-CN" baseline="0" dirty="0" smtClean="0"/>
          </a:p>
          <a:p>
            <a:r>
              <a:rPr lang="en-US" altLang="zh-CN" baseline="0" dirty="0" smtClean="0"/>
              <a:t>Last is the city’s refueling behavior analysis</a:t>
            </a:r>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5</a:t>
            </a:fld>
            <a:endParaRPr lang="en-US"/>
          </a:p>
        </p:txBody>
      </p:sp>
    </p:spTree>
    <p:extLst>
      <p:ext uri="{BB962C8B-B14F-4D97-AF65-F5344CB8AC3E}">
        <p14:creationId xmlns:p14="http://schemas.microsoft.com/office/powerpoint/2010/main" val="139870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OK, let’s</a:t>
            </a:r>
            <a:r>
              <a:rPr lang="en-US" baseline="0" dirty="0" smtClean="0"/>
              <a:t> first have a look at refueling detection</a:t>
            </a:r>
            <a:endParaRPr lang="en-US" dirty="0"/>
          </a:p>
        </p:txBody>
      </p:sp>
      <p:sp>
        <p:nvSpPr>
          <p:cNvPr id="4" name="Slide Number Placeholder 3"/>
          <p:cNvSpPr>
            <a:spLocks noGrp="1"/>
          </p:cNvSpPr>
          <p:nvPr>
            <p:ph type="sldNum" sz="quarter" idx="10"/>
          </p:nvPr>
        </p:nvSpPr>
        <p:spPr/>
        <p:txBody>
          <a:bodyPr/>
          <a:lstStyle/>
          <a:p>
            <a:fld id="{6571686F-F54C-C84C-B14E-12031C8D5486}" type="slidenum">
              <a:rPr lang="en-US" smtClean="0"/>
              <a:t>6</a:t>
            </a:fld>
            <a:endParaRPr lang="en-US"/>
          </a:p>
        </p:txBody>
      </p:sp>
    </p:spTree>
    <p:extLst>
      <p:ext uri="{BB962C8B-B14F-4D97-AF65-F5344CB8AC3E}">
        <p14:creationId xmlns:p14="http://schemas.microsoft.com/office/powerpoint/2010/main" val="57199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Refueling event is a sequence of continuous GPS points, which means</a:t>
            </a:r>
            <a:r>
              <a:rPr lang="en-US" altLang="zh-CN" baseline="0" dirty="0" smtClean="0"/>
              <a:t> the driver is refueling or waiting for refueling,</a:t>
            </a:r>
            <a:r>
              <a:rPr lang="en-US" altLang="zh-CN" dirty="0" smtClean="0"/>
              <a:t> contains three factors ….arrival point, </a:t>
            </a:r>
          </a:p>
          <a:p>
            <a:endParaRPr lang="en-US" altLang="zh-CN" dirty="0" smtClean="0"/>
          </a:p>
          <a:p>
            <a:r>
              <a:rPr lang="en-US" altLang="zh-CN" dirty="0" smtClean="0"/>
              <a:t>In</a:t>
            </a:r>
            <a:r>
              <a:rPr lang="en-US" altLang="zh-CN" baseline="0" dirty="0" smtClean="0"/>
              <a:t> this figure, the colored point indicate the GPS point, from right to left, the red one is the points in refueling event. We want to find out the first red point and the last red point,</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7</a:t>
            </a:fld>
            <a:endParaRPr lang="en-US"/>
          </a:p>
        </p:txBody>
      </p:sp>
    </p:spTree>
    <p:extLst>
      <p:ext uri="{BB962C8B-B14F-4D97-AF65-F5344CB8AC3E}">
        <p14:creationId xmlns:p14="http://schemas.microsoft.com/office/powerpoint/2010/main" val="1538831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a:t>
            </a:r>
            <a:r>
              <a:rPr lang="en-US" altLang="zh-CN" baseline="0" dirty="0" smtClean="0"/>
              <a:t> can we find it out. It is easy to see, there are two constraints related to refueling, mobility and geographic. </a:t>
            </a:r>
          </a:p>
          <a:p>
            <a:endParaRPr lang="en-US" altLang="zh-CN" baseline="0" dirty="0" smtClean="0"/>
          </a:p>
          <a:p>
            <a:r>
              <a:rPr lang="en-US" altLang="zh-CN" baseline="0" dirty="0" smtClean="0"/>
              <a:t>For mobility reason, they drivers had to slow down when it is near to the station. A spatial-temporal cluster in the original trajectory.</a:t>
            </a:r>
          </a:p>
          <a:p>
            <a:endParaRPr lang="en-US" altLang="zh-CN" baseline="0" dirty="0" smtClean="0"/>
          </a:p>
          <a:p>
            <a:r>
              <a:rPr lang="en-US" altLang="zh-CN" baseline="0" dirty="0" smtClean="0"/>
              <a:t>For geographic reason, the refueling points should be as close to the station as possible. We would choose these clusters fall in the </a:t>
            </a:r>
            <a:r>
              <a:rPr lang="en-US" altLang="zh-CN" baseline="0" dirty="0" err="1" smtClean="0"/>
              <a:t>neighbourhood</a:t>
            </a:r>
            <a:r>
              <a:rPr lang="en-US" altLang="zh-CN" baseline="0" dirty="0" smtClean="0"/>
              <a:t> of the station.</a:t>
            </a:r>
          </a:p>
          <a:p>
            <a:endParaRPr lang="en-US" altLang="zh-CN" baseline="0" dirty="0" smtClean="0"/>
          </a:p>
          <a:p>
            <a:r>
              <a:rPr lang="en-US" altLang="zh-CN" baseline="0" dirty="0" smtClean="0"/>
              <a:t>After we find out these candidates, we want to filter some pseudo ones. Because some other behaviors, such as parking or traffic jam, could also generate similar mobility patterns.</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8</a:t>
            </a:fld>
            <a:endParaRPr lang="en-US"/>
          </a:p>
        </p:txBody>
      </p:sp>
    </p:spTree>
    <p:extLst>
      <p:ext uri="{BB962C8B-B14F-4D97-AF65-F5344CB8AC3E}">
        <p14:creationId xmlns:p14="http://schemas.microsoft.com/office/powerpoint/2010/main" val="420698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Knowledge</a:t>
            </a:r>
            <a:r>
              <a:rPr lang="en-US" altLang="zh-CN" baseline="0" dirty="0" smtClean="0"/>
              <a:t> cell is a division for spatial-temporal space, we divide time by different days and different hours, divide space by different gas station. Each cell represents the knowledge we want to know for a station at a special time period. In the following, we focus on two quantities, time spent and visit.</a:t>
            </a:r>
            <a:endParaRPr lang="zh-CN" altLang="en-US" dirty="0"/>
          </a:p>
        </p:txBody>
      </p:sp>
      <p:sp>
        <p:nvSpPr>
          <p:cNvPr id="4" name="灯片编号占位符 3"/>
          <p:cNvSpPr>
            <a:spLocks noGrp="1"/>
          </p:cNvSpPr>
          <p:nvPr>
            <p:ph type="sldNum" sz="quarter" idx="10"/>
          </p:nvPr>
        </p:nvSpPr>
        <p:spPr/>
        <p:txBody>
          <a:bodyPr/>
          <a:lstStyle/>
          <a:p>
            <a:fld id="{54FC9F6D-6293-8343-AA03-4C25E0BADE90}" type="slidenum">
              <a:rPr lang="en-US" smtClean="0"/>
              <a:t>9</a:t>
            </a:fld>
            <a:endParaRPr lang="en-US" dirty="0"/>
          </a:p>
        </p:txBody>
      </p:sp>
    </p:spTree>
    <p:extLst>
      <p:ext uri="{BB962C8B-B14F-4D97-AF65-F5344CB8AC3E}">
        <p14:creationId xmlns:p14="http://schemas.microsoft.com/office/powerpoint/2010/main" val="255986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33D26B-DFC2-4248-8ED0-AD3E108CBDD7}" type="datetime1">
              <a:rPr lang="en-US" smtClean="0"/>
              <a:pPr/>
              <a:t>5/21/2015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8237106-F2ED-405E-BC33-CC3CF426205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HE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 t="1899" r="25140" b="3028"/>
          <a:stretch/>
        </p:blipFill>
        <p:spPr>
          <a:xfrm>
            <a:off x="-1" y="-20402"/>
            <a:ext cx="9144001" cy="6878404"/>
          </a:xfrm>
          <a:prstGeom prst="rect">
            <a:avLst/>
          </a:prstGeom>
        </p:spPr>
      </p:pic>
      <p:pic>
        <p:nvPicPr>
          <p:cNvPr id="11" name="Picture 10"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2407" y="2798839"/>
            <a:ext cx="2282979" cy="882708"/>
          </a:xfrm>
          <a:prstGeom prst="rect">
            <a:avLst/>
          </a:prstGeom>
        </p:spPr>
      </p:pic>
    </p:spTree>
    <p:extLst>
      <p:ext uri="{BB962C8B-B14F-4D97-AF65-F5344CB8AC3E}">
        <p14:creationId xmlns:p14="http://schemas.microsoft.com/office/powerpoint/2010/main" val="2157584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50" y="480213"/>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1656121"/>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63" y="2386415"/>
            <a:ext cx="8225591" cy="2867027"/>
          </a:xfrm>
        </p:spPr>
        <p:txBody>
          <a:bodyPr/>
          <a:lstStyle>
            <a:lvl1pPr marL="0" indent="0">
              <a:buNone/>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4"/>
            <a:ext cx="9144000" cy="449997"/>
          </a:xfrm>
          <a:prstGeom prst="rect">
            <a:avLst/>
          </a:prstGeom>
        </p:spPr>
      </p:pic>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203795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7F7F7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505867"/>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1681773"/>
            <a:ext cx="82296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63" y="2412068"/>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2337600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ext slide BLU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3791" t="24549" r="19021" b="69178"/>
          <a:stretch/>
        </p:blipFill>
        <p:spPr>
          <a:xfrm>
            <a:off x="0" y="6408004"/>
            <a:ext cx="9144000" cy="449997"/>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467385"/>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1643293"/>
            <a:ext cx="82296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63" y="2373587"/>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3347711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lumMod val="50000"/>
                  </a:schemeClr>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63" y="2950832"/>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42756231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slide &amp; imag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noAutofit/>
          </a:bodyPr>
          <a:lstStyle>
            <a:lvl1pPr marL="0" indent="0">
              <a:buNone/>
              <a:defRPr sz="4000" b="0" i="0">
                <a:latin typeface="Segoe Light"/>
                <a:cs typeface="Segoe Light"/>
              </a:defRPr>
            </a:lvl1pPr>
          </a:lstStyle>
          <a:p>
            <a:pPr lvl="0"/>
            <a:r>
              <a:rPr lang="en-US" dirty="0" smtClean="0"/>
              <a:t>subhead</a:t>
            </a:r>
          </a:p>
        </p:txBody>
      </p:sp>
      <p:sp>
        <p:nvSpPr>
          <p:cNvPr id="6" name="Picture Placeholder 5"/>
          <p:cNvSpPr>
            <a:spLocks noGrp="1"/>
          </p:cNvSpPr>
          <p:nvPr>
            <p:ph type="pic" sz="quarter" idx="16" hasCustomPrompt="1"/>
          </p:nvPr>
        </p:nvSpPr>
        <p:spPr>
          <a:xfrm>
            <a:off x="4699000" y="2220539"/>
            <a:ext cx="4445000" cy="3105880"/>
          </a:xfrm>
        </p:spPr>
        <p:txBody>
          <a:bodyPr/>
          <a:lstStyle>
            <a:lvl1pPr marL="0" indent="0">
              <a:buNone/>
              <a:defRPr baseline="0"/>
            </a:lvl1pPr>
          </a:lstStyle>
          <a:p>
            <a:r>
              <a:rPr lang="en-US" dirty="0" smtClean="0"/>
              <a:t>Image or images</a:t>
            </a:r>
            <a:endParaRPr lang="en-US" dirty="0"/>
          </a:p>
        </p:txBody>
      </p:sp>
      <p:sp>
        <p:nvSpPr>
          <p:cNvPr id="8" name="Text Placeholder 3"/>
          <p:cNvSpPr>
            <a:spLocks noGrp="1"/>
          </p:cNvSpPr>
          <p:nvPr>
            <p:ph type="body" sz="quarter" idx="17" hasCustomPrompt="1"/>
          </p:nvPr>
        </p:nvSpPr>
        <p:spPr>
          <a:xfrm>
            <a:off x="124661" y="2914548"/>
            <a:ext cx="3772125" cy="2411869"/>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14489391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char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lstStyle>
            <a:lvl1pPr marL="0" indent="0">
              <a:buNone/>
              <a:defRPr sz="3600" b="0" i="0">
                <a:latin typeface="Segoe Light"/>
                <a:cs typeface="Segoe Light"/>
              </a:defRPr>
            </a:lvl1pPr>
          </a:lstStyle>
          <a:p>
            <a:pPr lvl="0"/>
            <a:r>
              <a:rPr lang="en-US" dirty="0" smtClean="0"/>
              <a:t>subhead</a:t>
            </a:r>
          </a:p>
        </p:txBody>
      </p:sp>
      <p:sp>
        <p:nvSpPr>
          <p:cNvPr id="5" name="Chart Placeholder 4"/>
          <p:cNvSpPr>
            <a:spLocks noGrp="1"/>
          </p:cNvSpPr>
          <p:nvPr>
            <p:ph type="chart" sz="quarter" idx="16" hasCustomPrompt="1"/>
          </p:nvPr>
        </p:nvSpPr>
        <p:spPr>
          <a:xfrm>
            <a:off x="4257524" y="1981203"/>
            <a:ext cx="4774716" cy="3344863"/>
          </a:xfrm>
        </p:spPr>
        <p:txBody>
          <a:bodyPr/>
          <a:lstStyle>
            <a:lvl1pPr marL="0" indent="0">
              <a:buNone/>
              <a:defRPr baseline="0"/>
            </a:lvl1pPr>
          </a:lstStyle>
          <a:p>
            <a:r>
              <a:rPr lang="en-US" dirty="0" smtClean="0"/>
              <a:t>Click to add chart</a:t>
            </a:r>
            <a:endParaRPr lang="en-US" dirty="0"/>
          </a:p>
        </p:txBody>
      </p:sp>
      <p:sp>
        <p:nvSpPr>
          <p:cNvPr id="12" name="Text Placeholder 3"/>
          <p:cNvSpPr>
            <a:spLocks noGrp="1"/>
          </p:cNvSpPr>
          <p:nvPr>
            <p:ph type="body" sz="quarter" idx="17" hasCustomPrompt="1"/>
          </p:nvPr>
        </p:nvSpPr>
        <p:spPr>
          <a:xfrm>
            <a:off x="112565" y="2902452"/>
            <a:ext cx="3772125" cy="2411869"/>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109707543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slide w/Bullets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17" name="Text Placeholder 10"/>
          <p:cNvSpPr>
            <a:spLocks noGrp="1"/>
          </p:cNvSpPr>
          <p:nvPr>
            <p:ph type="body" sz="quarter" idx="14" hasCustomPrompt="1"/>
          </p:nvPr>
        </p:nvSpPr>
        <p:spPr>
          <a:xfrm>
            <a:off x="4432075" y="2220539"/>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4" name="Content Placeholder 3"/>
          <p:cNvSpPr>
            <a:spLocks noGrp="1"/>
          </p:cNvSpPr>
          <p:nvPr>
            <p:ph sz="quarter" idx="15"/>
          </p:nvPr>
        </p:nvSpPr>
        <p:spPr>
          <a:xfrm>
            <a:off x="107824" y="2888016"/>
            <a:ext cx="3797429" cy="2438400"/>
          </a:xfrm>
        </p:spPr>
        <p:txBody>
          <a:bodyPr/>
          <a:lstStyle>
            <a:lvl1pPr marL="233363" indent="-233363">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6"/>
          </p:nvPr>
        </p:nvSpPr>
        <p:spPr>
          <a:xfrm>
            <a:off x="4406680" y="2888016"/>
            <a:ext cx="3797429" cy="2438400"/>
          </a:xfrm>
        </p:spPr>
        <p:txBody>
          <a:bodyPr/>
          <a:lstStyle>
            <a:lvl1pPr marL="233363" indent="-233363">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1851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AA04E-FBD1-7A46-99E4-A99E9489F078}" type="datetimeFigureOut">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slide YELL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52505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0" y="2888644"/>
            <a:ext cx="3759200" cy="2691400"/>
          </a:xfrm>
        </p:spPr>
        <p:txBody>
          <a:bodyPr>
            <a:normAutofit/>
          </a:bodyPr>
          <a:lstStyle>
            <a:lvl1pPr marL="0" indent="0">
              <a:buNone/>
              <a:defRPr sz="1800">
                <a:solidFill>
                  <a:srgbClr val="525051"/>
                </a:solidFill>
              </a:defRPr>
            </a:lvl1pPr>
            <a:lvl2pPr marL="511175" indent="-285750">
              <a:defRPr sz="1800">
                <a:solidFill>
                  <a:srgbClr val="525051"/>
                </a:solidFill>
              </a:defRPr>
            </a:lvl2pPr>
            <a:lvl3pPr marL="681038" indent="-228600">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4"/>
          <p:cNvSpPr>
            <a:spLocks noGrp="1"/>
          </p:cNvSpPr>
          <p:nvPr>
            <p:ph sz="quarter" idx="13"/>
          </p:nvPr>
        </p:nvSpPr>
        <p:spPr>
          <a:xfrm>
            <a:off x="4444904" y="2888644"/>
            <a:ext cx="3759200" cy="2691400"/>
          </a:xfrm>
        </p:spPr>
        <p:txBody>
          <a:bodyPr>
            <a:normAutofit/>
          </a:bodyPr>
          <a:lstStyle>
            <a:lvl1pPr marL="0" indent="0">
              <a:buNone/>
              <a:defRPr sz="1800">
                <a:solidFill>
                  <a:srgbClr val="525051"/>
                </a:solidFill>
              </a:defRPr>
            </a:lvl1pPr>
            <a:lvl2pPr marL="511175" indent="-285750">
              <a:defRPr sz="1800">
                <a:solidFill>
                  <a:srgbClr val="525051"/>
                </a:solidFill>
              </a:defRPr>
            </a:lvl2pPr>
            <a:lvl3pPr marL="681038" indent="-228600">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0"/>
          <p:cNvSpPr>
            <a:spLocks noGrp="1"/>
          </p:cNvSpPr>
          <p:nvPr>
            <p:ph type="body" sz="quarter" idx="14" hasCustomPrompt="1"/>
          </p:nvPr>
        </p:nvSpPr>
        <p:spPr>
          <a:xfrm>
            <a:off x="4432075" y="2220539"/>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44993901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slide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pPr/>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0" y="2888644"/>
            <a:ext cx="3759200" cy="2691400"/>
          </a:xfrm>
        </p:spPr>
        <p:txBody>
          <a:bodyPr>
            <a:normAutofit/>
          </a:bodyPr>
          <a:lstStyle>
            <a:lvl1pPr marL="0" indent="0">
              <a:buNone/>
              <a:defRPr sz="1800">
                <a:solidFill>
                  <a:schemeClr val="bg1"/>
                </a:solidFill>
              </a:defRPr>
            </a:lvl1pPr>
            <a:lvl2pPr marL="511175" indent="-285750">
              <a:defRPr sz="1800">
                <a:solidFill>
                  <a:schemeClr val="bg1"/>
                </a:solidFill>
              </a:defRPr>
            </a:lvl2pPr>
            <a:lvl3pPr marL="681038" indent="-228600">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4" y="2888644"/>
            <a:ext cx="3759200" cy="2691400"/>
          </a:xfrm>
        </p:spPr>
        <p:txBody>
          <a:bodyPr>
            <a:normAutofit/>
          </a:bodyPr>
          <a:lstStyle>
            <a:lvl1pPr marL="0" indent="0">
              <a:buNone/>
              <a:defRPr sz="1800">
                <a:solidFill>
                  <a:schemeClr val="bg1"/>
                </a:solidFill>
              </a:defRPr>
            </a:lvl1pPr>
            <a:lvl2pPr marL="511175" indent="-285750">
              <a:defRPr sz="1800">
                <a:solidFill>
                  <a:schemeClr val="bg1"/>
                </a:solidFill>
              </a:defRPr>
            </a:lvl2pPr>
            <a:lvl3pPr marL="681038" indent="-228600">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9"/>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282410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ext slide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505150"/>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0" y="2888644"/>
            <a:ext cx="3759200" cy="2691400"/>
          </a:xfrm>
        </p:spPr>
        <p:txBody>
          <a:bodyPr>
            <a:normAutofit/>
          </a:bodyPr>
          <a:lstStyle>
            <a:lvl1pPr marL="0" indent="0">
              <a:buNone/>
              <a:defRPr sz="1800">
                <a:solidFill>
                  <a:srgbClr val="525051"/>
                </a:solidFill>
              </a:defRPr>
            </a:lvl1pPr>
            <a:lvl2pPr marL="511175" indent="-285750">
              <a:defRPr sz="1800">
                <a:solidFill>
                  <a:srgbClr val="525051"/>
                </a:solidFill>
              </a:defRPr>
            </a:lvl2pPr>
            <a:lvl3pPr marL="681038" indent="-228600">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4"/>
          <p:cNvSpPr>
            <a:spLocks noGrp="1"/>
          </p:cNvSpPr>
          <p:nvPr>
            <p:ph sz="quarter" idx="13"/>
          </p:nvPr>
        </p:nvSpPr>
        <p:spPr>
          <a:xfrm>
            <a:off x="4444904" y="2888644"/>
            <a:ext cx="3759200" cy="2691400"/>
          </a:xfrm>
        </p:spPr>
        <p:txBody>
          <a:bodyPr>
            <a:normAutofit/>
          </a:bodyPr>
          <a:lstStyle>
            <a:lvl1pPr marL="0" indent="0">
              <a:buNone/>
              <a:defRPr sz="1800">
                <a:solidFill>
                  <a:srgbClr val="525051"/>
                </a:solidFill>
              </a:defRPr>
            </a:lvl1pPr>
            <a:lvl2pPr marL="511175" indent="-285750">
              <a:defRPr sz="1800">
                <a:solidFill>
                  <a:srgbClr val="525051"/>
                </a:solidFill>
              </a:defRPr>
            </a:lvl2pPr>
            <a:lvl3pPr marL="681038" indent="-228600">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0"/>
          <p:cNvSpPr>
            <a:spLocks noGrp="1"/>
          </p:cNvSpPr>
          <p:nvPr>
            <p:ph type="body" sz="quarter" idx="14" hasCustomPrompt="1"/>
          </p:nvPr>
        </p:nvSpPr>
        <p:spPr>
          <a:xfrm>
            <a:off x="4432075" y="2220539"/>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4583727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slide DK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pPr/>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lstStyle>
            <a:lvl1pPr marL="0" indent="0">
              <a:buNone/>
              <a:defRPr sz="32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0" y="2888644"/>
            <a:ext cx="3759200" cy="2691400"/>
          </a:xfrm>
        </p:spPr>
        <p:txBody>
          <a:bodyPr>
            <a:normAutofit/>
          </a:bodyPr>
          <a:lstStyle>
            <a:lvl1pPr marL="0" indent="0">
              <a:buNone/>
              <a:defRPr sz="1800">
                <a:solidFill>
                  <a:schemeClr val="bg1"/>
                </a:solidFill>
              </a:defRPr>
            </a:lvl1pPr>
            <a:lvl2pPr marL="511175" indent="-285750">
              <a:defRPr sz="1800">
                <a:solidFill>
                  <a:schemeClr val="bg1"/>
                </a:solidFill>
              </a:defRPr>
            </a:lvl2pPr>
            <a:lvl3pPr marL="681038" indent="-228600">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4" y="2888644"/>
            <a:ext cx="3759200" cy="2691400"/>
          </a:xfrm>
        </p:spPr>
        <p:txBody>
          <a:bodyPr>
            <a:normAutofit/>
          </a:bodyPr>
          <a:lstStyle>
            <a:lvl1pPr marL="0" indent="0">
              <a:buNone/>
              <a:defRPr sz="1800">
                <a:solidFill>
                  <a:schemeClr val="bg1"/>
                </a:solidFill>
              </a:defRPr>
            </a:lvl1pPr>
            <a:lvl2pPr marL="511175" indent="-285750">
              <a:defRPr sz="1800">
                <a:solidFill>
                  <a:schemeClr val="bg1"/>
                </a:solidFill>
              </a:defRPr>
            </a:lvl2pPr>
            <a:lvl3pPr marL="681038" indent="-228600">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9"/>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248611006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slide PI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pPr/>
              <a:t>‹#›</a:t>
            </a:fld>
            <a:endParaRPr lang="en-US"/>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9"/>
            <a:ext cx="4324254" cy="806795"/>
          </a:xfrm>
        </p:spPr>
        <p:txBody>
          <a:bodyPr>
            <a:noAutofit/>
          </a:bodyPr>
          <a:lstStyle>
            <a:lvl1pPr marL="0" indent="0">
              <a:buNone/>
              <a:defRPr sz="36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0" y="2888644"/>
            <a:ext cx="3759200" cy="2691400"/>
          </a:xfrm>
        </p:spPr>
        <p:txBody>
          <a:bodyPr>
            <a:normAutofit/>
          </a:bodyPr>
          <a:lstStyle>
            <a:lvl1pPr marL="0" indent="0">
              <a:buNone/>
              <a:defRPr sz="1800">
                <a:solidFill>
                  <a:schemeClr val="bg1"/>
                </a:solidFill>
              </a:defRPr>
            </a:lvl1pPr>
            <a:lvl2pPr marL="511175" indent="-285750">
              <a:defRPr sz="1800">
                <a:solidFill>
                  <a:schemeClr val="bg1"/>
                </a:solidFill>
              </a:defRPr>
            </a:lvl2pPr>
            <a:lvl3pPr marL="681038" indent="-228600">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4" y="2888644"/>
            <a:ext cx="3759200" cy="2691400"/>
          </a:xfrm>
        </p:spPr>
        <p:txBody>
          <a:bodyPr>
            <a:normAutofit/>
          </a:bodyPr>
          <a:lstStyle>
            <a:lvl1pPr marL="0" indent="0">
              <a:buNone/>
              <a:defRPr sz="1800">
                <a:solidFill>
                  <a:schemeClr val="bg1"/>
                </a:solidFill>
              </a:defRPr>
            </a:lvl1pPr>
            <a:lvl2pPr marL="511175" indent="-285750">
              <a:defRPr sz="1800">
                <a:solidFill>
                  <a:schemeClr val="bg1"/>
                </a:solidFill>
              </a:defRPr>
            </a:lvl2pPr>
            <a:lvl3pPr marL="681038" indent="-228600">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9"/>
            <a:ext cx="4324254" cy="806795"/>
          </a:xfrm>
        </p:spPr>
        <p:txBody>
          <a:bodyPr>
            <a:noAutofit/>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43643839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t>‹#›</a:t>
            </a:fld>
            <a:endParaRPr lang="en-US"/>
          </a:p>
        </p:txBody>
      </p:sp>
      <p:sp>
        <p:nvSpPr>
          <p:cNvPr id="7" name="Title 6"/>
          <p:cNvSpPr>
            <a:spLocks noGrp="1"/>
          </p:cNvSpPr>
          <p:nvPr>
            <p:ph type="title" hasCustomPrompt="1"/>
          </p:nvPr>
        </p:nvSpPr>
        <p:spPr>
          <a:xfrm>
            <a:off x="1501017" y="2640337"/>
            <a:ext cx="5052183" cy="2144392"/>
          </a:xfrm>
        </p:spPr>
        <p:txBody>
          <a:bodyPr tIns="0" bIns="0" anchor="t" anchorCtr="0"/>
          <a:lstStyle>
            <a:lvl1pPr>
              <a:lnSpc>
                <a:spcPct val="70000"/>
              </a:lnSpc>
              <a:defRPr sz="7200" b="0" i="0" u="none" baseline="0"/>
            </a:lvl1pPr>
          </a:lstStyle>
          <a:p>
            <a:r>
              <a:rPr lang="en-US" dirty="0" smtClean="0"/>
              <a:t>divider page</a:t>
            </a:r>
            <a:endParaRPr lang="en-US" dirty="0"/>
          </a:p>
        </p:txBody>
      </p:sp>
    </p:spTree>
    <p:extLst>
      <p:ext uri="{BB962C8B-B14F-4D97-AF65-F5344CB8AC3E}">
        <p14:creationId xmlns:p14="http://schemas.microsoft.com/office/powerpoint/2010/main" val="325762614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6553200" y="6356352"/>
            <a:ext cx="2133600" cy="365125"/>
          </a:xfrm>
        </p:spPr>
        <p:txBody>
          <a:bodyPr/>
          <a:lstStyle/>
          <a:p>
            <a:fld id="{EEF83519-0986-6A4F-9867-35DB47F5FA02}" type="slidenum">
              <a:rPr lang="en-US" smtClean="0"/>
              <a:t>‹#›</a:t>
            </a:fld>
            <a:endParaRPr lang="en-US"/>
          </a:p>
        </p:txBody>
      </p:sp>
      <p:sp>
        <p:nvSpPr>
          <p:cNvPr id="15"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6" name="Text Placeholder 10"/>
          <p:cNvSpPr>
            <a:spLocks noGrp="1"/>
          </p:cNvSpPr>
          <p:nvPr>
            <p:ph type="body" sz="quarter" idx="11" hasCustomPrompt="1"/>
          </p:nvPr>
        </p:nvSpPr>
        <p:spPr>
          <a:xfrm>
            <a:off x="120650" y="2220539"/>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17" name="Content Placeholder 14"/>
          <p:cNvSpPr>
            <a:spLocks noGrp="1"/>
          </p:cNvSpPr>
          <p:nvPr>
            <p:ph sz="quarter" idx="12"/>
          </p:nvPr>
        </p:nvSpPr>
        <p:spPr>
          <a:xfrm>
            <a:off x="120650" y="2888644"/>
            <a:ext cx="3759200" cy="2691400"/>
          </a:xfrm>
        </p:spPr>
        <p:txBody>
          <a:bodyPr>
            <a:normAutofit/>
          </a:bodyPr>
          <a:lstStyle>
            <a:lvl1pPr marL="0" indent="0">
              <a:buNone/>
              <a:defRPr sz="1800"/>
            </a:lvl1pPr>
            <a:lvl2pPr marL="511175" indent="-285750">
              <a:defRPr sz="1800"/>
            </a:lvl2pPr>
            <a:lvl3pPr marL="681038" indent="-228600">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8" name="Content Placeholder 14"/>
          <p:cNvSpPr>
            <a:spLocks noGrp="1"/>
          </p:cNvSpPr>
          <p:nvPr>
            <p:ph sz="quarter" idx="13"/>
          </p:nvPr>
        </p:nvSpPr>
        <p:spPr>
          <a:xfrm>
            <a:off x="4444904" y="2888644"/>
            <a:ext cx="3759200" cy="2691400"/>
          </a:xfrm>
        </p:spPr>
        <p:txBody>
          <a:bodyPr>
            <a:normAutofit/>
          </a:bodyPr>
          <a:lstStyle>
            <a:lvl1pPr marL="0" indent="0">
              <a:buNone/>
              <a:defRPr sz="1800"/>
            </a:lvl1pPr>
            <a:lvl2pPr marL="511175" indent="-285750">
              <a:defRPr sz="1800"/>
            </a:lvl2pPr>
            <a:lvl3pPr marL="681038" indent="-228600">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9" name="Text Placeholder 10"/>
          <p:cNvSpPr>
            <a:spLocks noGrp="1"/>
          </p:cNvSpPr>
          <p:nvPr>
            <p:ph type="body" sz="quarter" idx="14" hasCustomPrompt="1"/>
          </p:nvPr>
        </p:nvSpPr>
        <p:spPr>
          <a:xfrm>
            <a:off x="4432075" y="2220539"/>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22156146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BFECD78-3C8E-49F2-8FAB-59489D168ABB}" type="datetimeFigureOut">
              <a:rPr lang="en-US" smtClean="0"/>
              <a:t>5/21/2015</a:t>
            </a:fld>
            <a:endParaRPr lang="en-US"/>
          </a:p>
        </p:txBody>
      </p:sp>
      <p:sp>
        <p:nvSpPr>
          <p:cNvPr id="8" name="Slide Number Placeholder 7"/>
          <p:cNvSpPr>
            <a:spLocks noGrp="1"/>
          </p:cNvSpPr>
          <p:nvPr>
            <p:ph type="sldNum" sz="quarter" idx="11"/>
          </p:nvPr>
        </p:nvSpPr>
        <p:spPr/>
        <p:txBody>
          <a:bodyPr/>
          <a:lstStyle/>
          <a:p>
            <a:fld id="{EEF83519-0986-6A4F-9867-35DB47F5FA0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ECD78-3C8E-49F2-8FAB-59489D168ABB}" type="datetimeFigureOut">
              <a:rPr lang="en-US" smtClean="0"/>
              <a:t>5/21/2015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ECD78-3C8E-49F2-8FAB-59489D168ABB}" type="datetimeFigureOut">
              <a:rPr lang="en-US" smtClean="0"/>
              <a:t>5/21/2015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5/21/2015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5/21/2015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F83519-0986-6A4F-9867-35DB47F5FA0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5/21/2015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83519-0986-6A4F-9867-35DB47F5FA02}"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5/21/2015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EEF83519-0986-6A4F-9867-35DB47F5FA02}"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BFECD78-3C8E-49F2-8FAB-59489D168ABB}" type="datetimeFigureOut">
              <a:rPr lang="en-US" smtClean="0"/>
              <a:t>5/21/2015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EEF83519-0986-6A4F-9867-35DB47F5FA02}"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672" r:id="rId12"/>
    <p:sldLayoutId id="2147483675" r:id="rId13"/>
    <p:sldLayoutId id="2147483674" r:id="rId14"/>
    <p:sldLayoutId id="2147483676" r:id="rId15"/>
    <p:sldLayoutId id="2147483671" r:id="rId16"/>
    <p:sldLayoutId id="2147483665" r:id="rId17"/>
    <p:sldLayoutId id="2147483667" r:id="rId18"/>
    <p:sldLayoutId id="2147483666" r:id="rId19"/>
    <p:sldLayoutId id="2147483664" r:id="rId20"/>
    <p:sldLayoutId id="2147483662" r:id="rId21"/>
    <p:sldLayoutId id="2147483668" r:id="rId22"/>
    <p:sldLayoutId id="2147483669" r:id="rId23"/>
    <p:sldLayoutId id="2147483670" r:id="rId24"/>
    <p:sldLayoutId id="2147483663" r:id="rId25"/>
    <p:sldLayoutId id="2147483653" r:id="rId26"/>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5165" y="1696411"/>
            <a:ext cx="8355721" cy="1754326"/>
          </a:xfrm>
          <a:prstGeom prst="rect">
            <a:avLst/>
          </a:prstGeom>
          <a:noFill/>
        </p:spPr>
        <p:txBody>
          <a:bodyPr wrap="square" rtlCol="0">
            <a:spAutoFit/>
          </a:bodyPr>
          <a:lstStyle/>
          <a:p>
            <a:pPr algn="ctr"/>
            <a:r>
              <a:rPr lang="en-US" altLang="zh-CN" sz="5400" dirty="0" smtClean="0">
                <a:latin typeface="Segoe UI" panose="020B0502040204020203" pitchFamily="34" charset="0"/>
                <a:ea typeface="Segoe UI" panose="020B0502040204020203" pitchFamily="34" charset="0"/>
                <a:cs typeface="Segoe UI" panose="020B0502040204020203" pitchFamily="34" charset="0"/>
              </a:rPr>
              <a:t>Sensing the Pulse of Urban Refueling </a:t>
            </a:r>
            <a:r>
              <a:rPr lang="en-US" altLang="zh-CN" sz="5400" dirty="0" smtClean="0">
                <a:latin typeface="Microsoft JhengHei" panose="020B0604030504040204" pitchFamily="34" charset="-120"/>
                <a:ea typeface="Microsoft JhengHei" panose="020B0604030504040204" pitchFamily="34" charset="-120"/>
                <a:cs typeface="Segoe UI" panose="020B0502040204020203" pitchFamily="34" charset="0"/>
              </a:rPr>
              <a:t>Behavior</a:t>
            </a:r>
            <a:endParaRPr lang="zh-CN" altLang="en-US" sz="5400" dirty="0">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2" name="TextBox 1"/>
          <p:cNvSpPr txBox="1"/>
          <p:nvPr/>
        </p:nvSpPr>
        <p:spPr>
          <a:xfrm>
            <a:off x="254000" y="4330700"/>
            <a:ext cx="8516886" cy="1200329"/>
          </a:xfrm>
          <a:prstGeom prst="rect">
            <a:avLst/>
          </a:prstGeom>
          <a:noFill/>
        </p:spPr>
        <p:txBody>
          <a:bodyPr wrap="square" rtlCol="0">
            <a:spAutoFit/>
          </a:bodyPr>
          <a:lstStyle/>
          <a:p>
            <a:r>
              <a:rPr lang="en-US" b="1" dirty="0"/>
              <a:t>Fuzheng </a:t>
            </a:r>
            <a:r>
              <a:rPr lang="en-US" b="1" dirty="0" smtClean="0"/>
              <a:t>Zhang</a:t>
            </a:r>
            <a:r>
              <a:rPr lang="en-US" dirty="0" smtClean="0"/>
              <a:t> 	</a:t>
            </a:r>
            <a:r>
              <a:rPr lang="en-US" dirty="0" smtClean="0">
                <a:solidFill>
                  <a:srgbClr val="00B0F0"/>
                </a:solidFill>
              </a:rPr>
              <a:t>University </a:t>
            </a:r>
            <a:r>
              <a:rPr lang="en-US" dirty="0">
                <a:solidFill>
                  <a:srgbClr val="00B0F0"/>
                </a:solidFill>
              </a:rPr>
              <a:t>of Science and Technology of China</a:t>
            </a:r>
          </a:p>
          <a:p>
            <a:r>
              <a:rPr lang="en-US" b="1" dirty="0"/>
              <a:t>David </a:t>
            </a:r>
            <a:r>
              <a:rPr lang="en-US" b="1" dirty="0" err="1" smtClean="0"/>
              <a:t>Wilkie</a:t>
            </a:r>
            <a:r>
              <a:rPr lang="en-US" dirty="0" smtClean="0"/>
              <a:t> 	</a:t>
            </a:r>
            <a:r>
              <a:rPr lang="en-US" dirty="0" smtClean="0">
                <a:solidFill>
                  <a:srgbClr val="00B0F0"/>
                </a:solidFill>
              </a:rPr>
              <a:t>University </a:t>
            </a:r>
            <a:r>
              <a:rPr lang="en-US" dirty="0">
                <a:solidFill>
                  <a:srgbClr val="00B0F0"/>
                </a:solidFill>
              </a:rPr>
              <a:t>of North Carolina at Chapel Hill</a:t>
            </a:r>
          </a:p>
          <a:p>
            <a:r>
              <a:rPr lang="en-US" b="1" dirty="0"/>
              <a:t>Yu </a:t>
            </a:r>
            <a:r>
              <a:rPr lang="en-US" b="1" dirty="0" smtClean="0"/>
              <a:t>Zheng</a:t>
            </a:r>
            <a:r>
              <a:rPr lang="en-US" dirty="0" smtClean="0"/>
              <a:t> 		</a:t>
            </a:r>
            <a:r>
              <a:rPr lang="en-US" dirty="0" smtClean="0">
                <a:solidFill>
                  <a:srgbClr val="00B0F0"/>
                </a:solidFill>
              </a:rPr>
              <a:t>Microsoft </a:t>
            </a:r>
            <a:r>
              <a:rPr lang="en-US" dirty="0">
                <a:solidFill>
                  <a:srgbClr val="00B0F0"/>
                </a:solidFill>
              </a:rPr>
              <a:t>Research Asia</a:t>
            </a:r>
          </a:p>
          <a:p>
            <a:r>
              <a:rPr lang="en-US" b="1" dirty="0"/>
              <a:t>Xing </a:t>
            </a:r>
            <a:r>
              <a:rPr lang="en-US" b="1" dirty="0" smtClean="0"/>
              <a:t>Xie</a:t>
            </a:r>
            <a:r>
              <a:rPr lang="en-US" dirty="0" smtClean="0"/>
              <a:t> 		</a:t>
            </a:r>
            <a:r>
              <a:rPr lang="en-US" dirty="0" smtClean="0">
                <a:solidFill>
                  <a:srgbClr val="00B0F0"/>
                </a:solidFill>
              </a:rPr>
              <a:t>Microsoft </a:t>
            </a:r>
            <a:r>
              <a:rPr lang="en-US" dirty="0">
                <a:solidFill>
                  <a:srgbClr val="00B0F0"/>
                </a:solidFill>
              </a:rPr>
              <a:t>Research Asia</a:t>
            </a:r>
          </a:p>
        </p:txBody>
      </p:sp>
    </p:spTree>
    <p:extLst>
      <p:ext uri="{BB962C8B-B14F-4D97-AF65-F5344CB8AC3E}">
        <p14:creationId xmlns:p14="http://schemas.microsoft.com/office/powerpoint/2010/main" val="4089956943"/>
      </p:ext>
    </p:extLst>
  </p:cSld>
  <p:clrMapOvr>
    <a:masterClrMapping/>
  </p:clrMapOvr>
  <mc:AlternateContent xmlns:mc="http://schemas.openxmlformats.org/markup-compatibility/2006" xmlns:p14="http://schemas.microsoft.com/office/powerpoint/2010/main">
    <mc:Choice Requires="p14">
      <p:transition spd="slow" p14:dur="6000" advTm="24511"/>
    </mc:Choice>
    <mc:Fallback xmlns="">
      <p:transition spd="slow" advTm="2451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3716" y="2470644"/>
            <a:ext cx="7869219" cy="923330"/>
          </a:xfrm>
          <a:prstGeom prst="rect">
            <a:avLst/>
          </a:prstGeom>
          <a:noFill/>
        </p:spPr>
        <p:txBody>
          <a:bodyPr wrap="square" rtlCol="0">
            <a:spAutoFit/>
          </a:bodyPr>
          <a:lstStyle/>
          <a:p>
            <a:pPr algn="ctr"/>
            <a:r>
              <a:rPr lang="en-US" altLang="zh-CN" sz="5400" dirty="0" smtClean="0">
                <a:latin typeface="Microsoft JhengHei" panose="020B0604030504040204" pitchFamily="34" charset="-120"/>
                <a:ea typeface="Microsoft JhengHei" panose="020B0604030504040204" pitchFamily="34" charset="-120"/>
              </a:rPr>
              <a:t>Time Spent Estimate</a:t>
            </a:r>
            <a:endParaRPr lang="zh-CN" altLang="en-US" sz="5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3851313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0"/>
            <a:ext cx="4067226" cy="4114800"/>
          </a:xfrm>
        </p:spPr>
        <p:txBody>
          <a:bodyPr/>
          <a:lstStyle/>
          <a:p>
            <a:r>
              <a:rPr lang="en-US" dirty="0" smtClean="0"/>
              <a:t>Data </a:t>
            </a:r>
            <a:r>
              <a:rPr lang="en-US" dirty="0" err="1" smtClean="0"/>
              <a:t>Sparsity</a:t>
            </a:r>
            <a:r>
              <a:rPr lang="en-US" dirty="0" smtClean="0"/>
              <a:t> </a:t>
            </a:r>
          </a:p>
        </p:txBody>
      </p:sp>
      <p:pic>
        <p:nvPicPr>
          <p:cNvPr id="41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44" y="2824784"/>
            <a:ext cx="4330909" cy="163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4"/>
          <a:stretch>
            <a:fillRect/>
          </a:stretch>
        </p:blipFill>
        <p:spPr>
          <a:xfrm>
            <a:off x="5572125" y="1879601"/>
            <a:ext cx="3254375" cy="3435631"/>
          </a:xfrm>
          <a:prstGeom prst="rect">
            <a:avLst/>
          </a:prstGeom>
        </p:spPr>
      </p:pic>
    </p:spTree>
    <p:extLst>
      <p:ext uri="{BB962C8B-B14F-4D97-AF65-F5344CB8AC3E}">
        <p14:creationId xmlns:p14="http://schemas.microsoft.com/office/powerpoint/2010/main" val="3279971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5511" y="1342016"/>
                <a:ext cx="7944258" cy="4114800"/>
              </a:xfrm>
            </p:spPr>
            <p:txBody>
              <a:bodyPr/>
              <a:lstStyle/>
              <a:p>
                <a:r>
                  <a:rPr lang="en-US" dirty="0" smtClean="0"/>
                  <a:t>Predict the time spent of uncovered cells</a:t>
                </a:r>
              </a:p>
              <a:p>
                <a:pPr lvl="1"/>
                <a:r>
                  <a:rPr lang="en-US" dirty="0"/>
                  <a:t>Tensor Factorization</a:t>
                </a:r>
              </a:p>
              <a:p>
                <a:pPr lvl="1"/>
                <a:r>
                  <a:rPr lang="en-US" dirty="0"/>
                  <a:t>Contextual </a:t>
                </a:r>
                <a:r>
                  <a:rPr lang="en-US" dirty="0" smtClean="0"/>
                  <a:t>Features</a:t>
                </a:r>
              </a:p>
              <a:p>
                <a:pPr lvl="2"/>
                <a14:m>
                  <m:oMath xmlns:m="http://schemas.openxmlformats.org/officeDocument/2006/math">
                    <m:r>
                      <a:rPr lang="en-US" b="0" i="1" smtClean="0">
                        <a:latin typeface="Cambria Math"/>
                      </a:rPr>
                      <m:t>𝐿</m:t>
                    </m:r>
                  </m:oMath>
                </a14:m>
                <a:r>
                  <a:rPr lang="en-US" dirty="0" smtClean="0"/>
                  <a:t> contextual features, each have </a:t>
                </a:r>
                <a14:m>
                  <m:oMath xmlns:m="http://schemas.openxmlformats.org/officeDocument/2006/math">
                    <m:sSub>
                      <m:sSubPr>
                        <m:ctrlPr>
                          <a:rPr lang="en-US" i="1">
                            <a:latin typeface="Cambria Math" panose="02040503050406030204" pitchFamily="18" charset="0"/>
                          </a:rPr>
                        </m:ctrlPr>
                      </m:sSubPr>
                      <m:e>
                        <m:r>
                          <a:rPr lang="en-US" i="1">
                            <a:latin typeface="Cambria Math"/>
                          </a:rPr>
                          <m:t>𝑧</m:t>
                        </m:r>
                      </m:e>
                      <m:sub>
                        <m:r>
                          <a:rPr lang="en-US" i="1">
                            <a:latin typeface="Cambria Math"/>
                          </a:rPr>
                          <m:t>𝑙</m:t>
                        </m:r>
                      </m:sub>
                    </m:sSub>
                  </m:oMath>
                </a14:m>
                <a:r>
                  <a:rPr lang="en-US" dirty="0" smtClean="0"/>
                  <a:t> categorical values</a:t>
                </a:r>
              </a:p>
              <a:p>
                <a:pPr lvl="2"/>
                <a14:m>
                  <m:oMath xmlns:m="http://schemas.openxmlformats.org/officeDocument/2006/math">
                    <m:sSub>
                      <m:sSubPr>
                        <m:ctrlPr>
                          <a:rPr lang="en-US" b="0" i="1" smtClean="0">
                            <a:latin typeface="Cambria Math" panose="02040503050406030204" pitchFamily="18" charset="0"/>
                          </a:rPr>
                        </m:ctrlPr>
                      </m:sSubPr>
                      <m:e>
                        <m:r>
                          <a:rPr lang="en-US" i="1">
                            <a:latin typeface="Cambria Math"/>
                          </a:rPr>
                          <m:t>𝐵</m:t>
                        </m:r>
                      </m:e>
                      <m:sub>
                        <m:r>
                          <a:rPr lang="en-US" b="0" i="1" smtClean="0">
                            <a:latin typeface="Cambria Math"/>
                          </a:rPr>
                          <m:t>𝑙</m:t>
                        </m:r>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𝑙</m:t>
                            </m:r>
                          </m:sub>
                        </m:sSub>
                      </m:sub>
                    </m:sSub>
                  </m:oMath>
                </a14:m>
                <a:r>
                  <a:rPr lang="en-US" dirty="0" smtClean="0"/>
                  <a:t> is the parameter relates to the feature </a:t>
                </a:r>
                <a14:m>
                  <m:oMath xmlns:m="http://schemas.openxmlformats.org/officeDocument/2006/math">
                    <m:r>
                      <a:rPr lang="en-US" b="0" i="1" smtClean="0">
                        <a:latin typeface="Cambria Math"/>
                      </a:rPr>
                      <m:t>𝑙</m:t>
                    </m:r>
                  </m:oMath>
                </a14:m>
                <a:r>
                  <a:rPr lang="en-US" dirty="0" smtClean="0"/>
                  <a:t> with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𝑙</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5511" y="1342016"/>
                <a:ext cx="7944258" cy="4114800"/>
              </a:xfrm>
              <a:blipFill rotWithShape="1">
                <a:blip r:embed="rId3"/>
                <a:stretch>
                  <a:fillRect l="-767" t="-593"/>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961" y="4472043"/>
            <a:ext cx="6078455" cy="213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0650" y="3719344"/>
            <a:ext cx="63150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64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795" y="2189966"/>
            <a:ext cx="57245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728" y="2962275"/>
            <a:ext cx="5510773" cy="87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729" y="3946376"/>
            <a:ext cx="5790472" cy="105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96064" y="1699019"/>
            <a:ext cx="3484050" cy="523220"/>
          </a:xfrm>
          <a:prstGeom prst="rect">
            <a:avLst/>
          </a:prstGeom>
          <a:noFill/>
        </p:spPr>
        <p:txBody>
          <a:bodyPr wrap="square" rtlCol="0">
            <a:spAutoFit/>
          </a:bodyPr>
          <a:lstStyle/>
          <a:p>
            <a:r>
              <a:rPr lang="en-US" sz="2800" dirty="0" smtClean="0"/>
              <a:t>Objective Function</a:t>
            </a:r>
            <a:endParaRPr lang="en-US" sz="2800" dirty="0"/>
          </a:p>
        </p:txBody>
      </p:sp>
    </p:spTree>
    <p:extLst>
      <p:ext uri="{BB962C8B-B14F-4D97-AF65-F5344CB8AC3E}">
        <p14:creationId xmlns:p14="http://schemas.microsoft.com/office/powerpoint/2010/main" val="712383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1919"/>
            <a:ext cx="7620000" cy="5962669"/>
          </a:xfrm>
        </p:spPr>
        <p:txBody>
          <a:bodyPr/>
          <a:lstStyle/>
          <a:p>
            <a:r>
              <a:rPr lang="en-US" dirty="0" smtClean="0"/>
              <a:t>Contextual Feature Engineering</a:t>
            </a:r>
          </a:p>
          <a:p>
            <a:r>
              <a:rPr lang="en-US" dirty="0"/>
              <a:t>	</a:t>
            </a:r>
            <a:r>
              <a:rPr lang="en-US" dirty="0" smtClean="0"/>
              <a:t>POI Feature</a:t>
            </a:r>
          </a:p>
          <a:p>
            <a:endParaRPr lang="en-US" dirty="0"/>
          </a:p>
          <a:p>
            <a:endParaRPr lang="en-US" dirty="0" smtClean="0"/>
          </a:p>
          <a:p>
            <a:endParaRPr lang="en-US" dirty="0"/>
          </a:p>
          <a:p>
            <a:endParaRPr lang="en-US" dirty="0" smtClean="0"/>
          </a:p>
          <a:p>
            <a:r>
              <a:rPr lang="en-US" dirty="0"/>
              <a:t>	</a:t>
            </a:r>
            <a:r>
              <a:rPr lang="en-US" dirty="0" smtClean="0"/>
              <a:t>Traffic feature</a:t>
            </a:r>
          </a:p>
          <a:p>
            <a:endParaRPr lang="en-US" dirty="0"/>
          </a:p>
          <a:p>
            <a:endParaRPr lang="en-US" dirty="0" smtClean="0"/>
          </a:p>
          <a:p>
            <a:endParaRPr lang="en-US" dirty="0"/>
          </a:p>
          <a:p>
            <a:endParaRPr lang="en-US" dirty="0" smtClean="0"/>
          </a:p>
          <a:p>
            <a:r>
              <a:rPr lang="en-US" dirty="0"/>
              <a:t>	</a:t>
            </a:r>
            <a:r>
              <a:rPr lang="en-US" dirty="0" smtClean="0"/>
              <a:t>Area feature</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553" y="1456912"/>
            <a:ext cx="2657475" cy="76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553" y="2333939"/>
            <a:ext cx="3276600" cy="59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554" y="3604801"/>
            <a:ext cx="3648972" cy="102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4554" y="4543909"/>
            <a:ext cx="3484245" cy="46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058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3716" y="2470644"/>
            <a:ext cx="7869219" cy="923330"/>
          </a:xfrm>
          <a:prstGeom prst="rect">
            <a:avLst/>
          </a:prstGeom>
          <a:noFill/>
        </p:spPr>
        <p:txBody>
          <a:bodyPr wrap="square" rtlCol="0">
            <a:spAutoFit/>
          </a:bodyPr>
          <a:lstStyle/>
          <a:p>
            <a:pPr algn="ctr"/>
            <a:r>
              <a:rPr lang="en-US" altLang="zh-CN" sz="5400" dirty="0" smtClean="0">
                <a:latin typeface="Microsoft JhengHei" panose="020B0604030504040204" pitchFamily="34" charset="-120"/>
                <a:ea typeface="Microsoft JhengHei" panose="020B0604030504040204" pitchFamily="34" charset="-120"/>
              </a:rPr>
              <a:t>Visit Estimate</a:t>
            </a:r>
            <a:endParaRPr lang="zh-CN" altLang="en-US" sz="5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6427288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5651500" cy="4373563"/>
          </a:xfrm>
        </p:spPr>
        <p:txBody>
          <a:bodyPr/>
          <a:lstStyle/>
          <a:p>
            <a:r>
              <a:rPr lang="en-US" dirty="0" smtClean="0"/>
              <a:t>Queue System</a:t>
            </a:r>
          </a:p>
          <a:p>
            <a:pPr lvl="1"/>
            <a:r>
              <a:rPr lang="en-US" dirty="0" smtClean="0"/>
              <a:t>Estimate Visit (Consumer Number) based on time spent</a:t>
            </a:r>
          </a:p>
          <a:p>
            <a:pPr lvl="2"/>
            <a:r>
              <a:rPr lang="en-US" altLang="zh-CN" dirty="0"/>
              <a:t>Ignore </a:t>
            </a:r>
            <a:r>
              <a:rPr lang="en-US" altLang="zh-CN" dirty="0" smtClean="0"/>
              <a:t>transfers</a:t>
            </a:r>
            <a:endParaRPr lang="en-US" dirty="0" smtClean="0"/>
          </a:p>
          <a:p>
            <a:pPr lvl="2"/>
            <a:r>
              <a:rPr lang="en-US" dirty="0" smtClean="0"/>
              <a:t>Each queue share the same time spent on average</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784" y="1752600"/>
            <a:ext cx="1807416"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3949700"/>
            <a:ext cx="82677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1952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65200"/>
                <a:ext cx="7620000" cy="5092700"/>
              </a:xfrm>
            </p:spPr>
            <p:txBody>
              <a:bodyPr>
                <a:normAutofit/>
              </a:bodyPr>
              <a:lstStyle/>
              <a:p>
                <a:r>
                  <a:rPr lang="en-US" sz="3200" dirty="0" smtClean="0"/>
                  <a:t>Estimate</a:t>
                </a:r>
              </a:p>
              <a:p>
                <a:pPr lvl="1"/>
                <a:r>
                  <a:rPr lang="en-US" sz="3200" dirty="0" smtClean="0"/>
                  <a:t>Parameters for each queue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a:rPr>
                          <m:t>𝑄</m:t>
                        </m:r>
                      </m:e>
                      <m:sub>
                        <m:r>
                          <a:rPr lang="en-US" sz="3200" i="1">
                            <a:latin typeface="Cambria Math"/>
                          </a:rPr>
                          <m:t>𝑖</m:t>
                        </m:r>
                      </m:sub>
                    </m:sSub>
                  </m:oMath>
                </a14:m>
                <a:endParaRPr lang="en-US" sz="3200" dirty="0" smtClean="0"/>
              </a:p>
              <a:p>
                <a:pPr lvl="2"/>
                <a:endParaRPr lang="en-US" sz="2800" dirty="0" smtClean="0"/>
              </a:p>
              <a:p>
                <a:pPr lvl="2"/>
                <a:r>
                  <a:rPr lang="en-US" sz="2800" dirty="0" smtClean="0"/>
                  <a:t>Consumer Arrival Rate</a:t>
                </a:r>
              </a:p>
              <a:p>
                <a:pPr lvl="3"/>
                <a:r>
                  <a:rPr lang="en-US" sz="2800" dirty="0" smtClean="0"/>
                  <a:t>homogeneous </a:t>
                </a:r>
                <a:r>
                  <a:rPr lang="en-US" sz="2800" dirty="0"/>
                  <a:t>P</a:t>
                </a:r>
                <a:r>
                  <a:rPr lang="en-US" sz="2800" dirty="0" smtClean="0"/>
                  <a:t>oisson process</a:t>
                </a:r>
              </a:p>
              <a:p>
                <a:pPr lvl="3"/>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𝜆</m:t>
                        </m:r>
                      </m:e>
                      <m:sub>
                        <m:r>
                          <a:rPr lang="en-US" sz="2800" i="1">
                            <a:latin typeface="Cambria Math"/>
                          </a:rPr>
                          <m:t>𝑖</m:t>
                        </m:r>
                      </m:sub>
                    </m:sSub>
                  </m:oMath>
                </a14:m>
                <a:r>
                  <a:rPr lang="en-US" sz="2800" dirty="0" smtClean="0"/>
                  <a:t> indicates the visit for this queue</a:t>
                </a:r>
              </a:p>
              <a:p>
                <a:pPr lvl="2"/>
                <a:r>
                  <a:rPr lang="en-US" sz="2800" dirty="0" smtClean="0"/>
                  <a:t>Service Time (Refueling Time), </a:t>
                </a:r>
                <a14:m>
                  <m:oMath xmlns:m="http://schemas.openxmlformats.org/officeDocument/2006/math">
                    <m:r>
                      <a:rPr lang="en-US" sz="2800" i="1">
                        <a:latin typeface="Cambria Math"/>
                      </a:rPr>
                      <m:t>𝐸𝑥𝑝</m:t>
                    </m:r>
                    <m:d>
                      <m:dPr>
                        <m:ctrlPr>
                          <a:rPr lang="en-US" sz="2800" i="1">
                            <a:latin typeface="Cambria Math" panose="02040503050406030204" pitchFamily="18" charset="0"/>
                          </a:rPr>
                        </m:ctrlPr>
                      </m:dPr>
                      <m:e>
                        <m:r>
                          <a:rPr lang="en-US" sz="2800" i="1">
                            <a:latin typeface="Cambria Math"/>
                          </a:rPr>
                          <m:t>𝜇</m:t>
                        </m:r>
                      </m:e>
                    </m:d>
                  </m:oMath>
                </a14:m>
                <a:endParaRPr lang="en-US" sz="2800" dirty="0" smtClean="0"/>
              </a:p>
              <a:p>
                <a:pPr lvl="2"/>
                <a:r>
                  <a:rPr lang="en-US" sz="2800" dirty="0" smtClean="0"/>
                  <a:t>number of servers</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65200"/>
                <a:ext cx="7620000" cy="5092700"/>
              </a:xfrm>
              <a:blipFill rotWithShape="0">
                <a:blip r:embed="rId3"/>
                <a:stretch>
                  <a:fillRect l="-2000" t="-1555"/>
                </a:stretch>
              </a:blipFill>
            </p:spPr>
            <p:txBody>
              <a:bodyPr/>
              <a:lstStyle/>
              <a:p>
                <a:r>
                  <a:rPr lang="en-US">
                    <a:noFill/>
                  </a:rPr>
                  <a:t> </a:t>
                </a:r>
              </a:p>
            </p:txBody>
          </p:sp>
        </mc:Fallback>
      </mc:AlternateContent>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413" y="2428875"/>
            <a:ext cx="10191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328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09700"/>
                <a:ext cx="7620000" cy="4373563"/>
              </a:xfrm>
            </p:spPr>
            <p:txBody>
              <a:bodyPr/>
              <a:lstStyle/>
              <a:p>
                <a:r>
                  <a:rPr lang="en-US" dirty="0" smtClean="0"/>
                  <a:t>Equilibrium system time</a:t>
                </a:r>
              </a:p>
              <a:p>
                <a:endParaRPr lang="en-US" dirty="0"/>
              </a:p>
              <a:p>
                <a:endParaRPr lang="en-US" dirty="0" smtClean="0"/>
              </a:p>
              <a:p>
                <a:endParaRPr lang="en-US" dirty="0"/>
              </a:p>
              <a:p>
                <a:endParaRPr lang="en-US" dirty="0" smtClean="0"/>
              </a:p>
              <a:p>
                <a:r>
                  <a:rPr lang="en-US" dirty="0" smtClean="0"/>
                  <a:t>Let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𝑾</m:t>
                        </m:r>
                      </m:e>
                      <m:sub>
                        <m:r>
                          <a:rPr lang="en-US" b="1" i="1" smtClean="0">
                            <a:latin typeface="Cambria Math"/>
                          </a:rPr>
                          <m:t>𝒔</m:t>
                        </m:r>
                      </m:sub>
                    </m:sSub>
                    <m:r>
                      <a:rPr lang="en-US" b="1" i="1" smtClean="0">
                        <a:latin typeface="Cambria Math"/>
                      </a:rPr>
                      <m:t>=</m:t>
                    </m:r>
                    <m:r>
                      <a:rPr lang="en-US" b="1" i="1" smtClean="0">
                        <a:latin typeface="Cambria Math"/>
                      </a:rPr>
                      <m:t>𝒆𝒔𝒕𝒊𝒎𝒂𝒕𝒆𝒅</m:t>
                    </m:r>
                    <m:r>
                      <a:rPr lang="en-US" b="1" i="1" smtClean="0">
                        <a:latin typeface="Cambria Math"/>
                      </a:rPr>
                      <m:t> </m:t>
                    </m:r>
                    <m:r>
                      <a:rPr lang="en-US" b="1" i="1" smtClean="0">
                        <a:latin typeface="Cambria Math"/>
                      </a:rPr>
                      <m:t>𝒕𝒊𝒎𝒆</m:t>
                    </m:r>
                    <m:r>
                      <a:rPr lang="en-US" b="1" i="1" smtClean="0">
                        <a:latin typeface="Cambria Math"/>
                      </a:rPr>
                      <m:t> </m:t>
                    </m:r>
                    <m:r>
                      <a:rPr lang="en-US" b="1" i="1" smtClean="0">
                        <a:latin typeface="Cambria Math"/>
                      </a:rPr>
                      <m:t>𝒔𝒑𝒆𝒏𝒕</m:t>
                    </m:r>
                  </m:oMath>
                </a14:m>
                <a:r>
                  <a:rPr lang="en-US" dirty="0" smtClean="0"/>
                  <a:t>, calculate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𝝀</m:t>
                        </m:r>
                      </m:e>
                      <m:sub>
                        <m:r>
                          <a:rPr lang="en-US" b="1" i="1" smtClean="0">
                            <a:latin typeface="Cambria Math"/>
                          </a:rPr>
                          <m:t>𝒊</m:t>
                        </m:r>
                      </m:sub>
                    </m:sSub>
                  </m:oMath>
                </a14:m>
                <a:endParaRPr lang="en-US" dirty="0" smtClean="0"/>
              </a:p>
              <a:p>
                <a:endParaRPr lang="en-US" dirty="0"/>
              </a:p>
              <a:p>
                <a:r>
                  <a:rPr lang="en-US" dirty="0" smtClean="0"/>
                  <a:t>Visit for </a:t>
                </a:r>
                <a:r>
                  <a:rPr lang="en-US" smtClean="0"/>
                  <a:t>this unit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09700"/>
                <a:ext cx="7620000" cy="4373563"/>
              </a:xfrm>
              <a:blipFill rotWithShape="0">
                <a:blip r:embed="rId3"/>
                <a:stretch>
                  <a:fillRect l="-800" t="-557"/>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 y="1828800"/>
            <a:ext cx="70675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114800" y="2628900"/>
            <a:ext cx="184731" cy="369332"/>
          </a:xfrm>
          <a:prstGeom prst="rect">
            <a:avLst/>
          </a:prstGeom>
          <a:noFill/>
        </p:spPr>
        <p:txBody>
          <a:bodyPr wrap="none" rtlCol="0">
            <a:spAutoFit/>
          </a:bodyPr>
          <a:lstStyle/>
          <a:p>
            <a:endParaRPr 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7513" y="4981575"/>
            <a:ext cx="19145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57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3716" y="2470644"/>
            <a:ext cx="7869219" cy="923330"/>
          </a:xfrm>
          <a:prstGeom prst="rect">
            <a:avLst/>
          </a:prstGeom>
          <a:noFill/>
        </p:spPr>
        <p:txBody>
          <a:bodyPr wrap="square" rtlCol="0">
            <a:spAutoFit/>
          </a:bodyPr>
          <a:lstStyle/>
          <a:p>
            <a:pPr algn="ctr"/>
            <a:r>
              <a:rPr lang="en-US" altLang="zh-CN" sz="5400" dirty="0" smtClean="0">
                <a:latin typeface="Microsoft JhengHei" panose="020B0604030504040204" pitchFamily="34" charset="-120"/>
                <a:ea typeface="Microsoft JhengHei" panose="020B0604030504040204" pitchFamily="34" charset="-120"/>
              </a:rPr>
              <a:t>Experiment</a:t>
            </a:r>
            <a:endParaRPr lang="zh-CN" altLang="en-US" sz="5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0779924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rot="18601127">
            <a:off x="401605" y="927633"/>
            <a:ext cx="2998986" cy="1712133"/>
          </a:xfrm>
          <a:prstGeom prst="rect">
            <a:avLst/>
          </a:prstGeom>
        </p:spPr>
      </p:pic>
      <p:pic>
        <p:nvPicPr>
          <p:cNvPr id="6" name="图片 5"/>
          <p:cNvPicPr>
            <a:picLocks noChangeAspect="1"/>
          </p:cNvPicPr>
          <p:nvPr/>
        </p:nvPicPr>
        <p:blipFill>
          <a:blip r:embed="rId4"/>
          <a:stretch>
            <a:fillRect/>
          </a:stretch>
        </p:blipFill>
        <p:spPr>
          <a:xfrm>
            <a:off x="2850713" y="2222038"/>
            <a:ext cx="3263403" cy="2280060"/>
          </a:xfrm>
          <a:prstGeom prst="rect">
            <a:avLst/>
          </a:prstGeom>
        </p:spPr>
      </p:pic>
      <p:pic>
        <p:nvPicPr>
          <p:cNvPr id="16" name="图片 15"/>
          <p:cNvPicPr>
            <a:picLocks noChangeAspect="1"/>
          </p:cNvPicPr>
          <p:nvPr/>
        </p:nvPicPr>
        <p:blipFill>
          <a:blip r:embed="rId5"/>
          <a:stretch>
            <a:fillRect/>
          </a:stretch>
        </p:blipFill>
        <p:spPr>
          <a:xfrm rot="1626807">
            <a:off x="544128" y="4316087"/>
            <a:ext cx="2978675" cy="1871785"/>
          </a:xfrm>
          <a:prstGeom prst="rect">
            <a:avLst/>
          </a:prstGeom>
        </p:spPr>
      </p:pic>
      <p:pic>
        <p:nvPicPr>
          <p:cNvPr id="17" name="图片 16"/>
          <p:cNvPicPr>
            <a:picLocks noChangeAspect="1"/>
          </p:cNvPicPr>
          <p:nvPr/>
        </p:nvPicPr>
        <p:blipFill>
          <a:blip r:embed="rId6"/>
          <a:stretch>
            <a:fillRect/>
          </a:stretch>
        </p:blipFill>
        <p:spPr>
          <a:xfrm rot="19781219">
            <a:off x="5490363" y="4327017"/>
            <a:ext cx="3119136" cy="1824525"/>
          </a:xfrm>
          <a:prstGeom prst="rect">
            <a:avLst/>
          </a:prstGeom>
        </p:spPr>
      </p:pic>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95036">
            <a:off x="4911214" y="1148277"/>
            <a:ext cx="4038996" cy="135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829384"/>
      </p:ext>
    </p:extLst>
  </p:cSld>
  <p:clrMapOvr>
    <a:masterClrMapping/>
  </p:clrMapOvr>
  <mc:AlternateContent xmlns:mc="http://schemas.openxmlformats.org/markup-compatibility/2006" xmlns:p14="http://schemas.microsoft.com/office/powerpoint/2010/main">
    <mc:Choice Requires="p14">
      <p:transition spd="slow" p14:dur="2000" advTm="39082"/>
    </mc:Choice>
    <mc:Fallback xmlns="">
      <p:transition spd="slow" advTm="3908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16000"/>
            <a:ext cx="7620000" cy="4373563"/>
          </a:xfrm>
        </p:spPr>
        <p:txBody>
          <a:bodyPr/>
          <a:lstStyle/>
          <a:p>
            <a:r>
              <a:rPr lang="en-US" dirty="0" smtClean="0"/>
              <a:t>Human labeled datasets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43789317"/>
              </p:ext>
            </p:extLst>
          </p:nvPr>
        </p:nvGraphicFramePr>
        <p:xfrm>
          <a:off x="1079500" y="1638298"/>
          <a:ext cx="7531100" cy="4002168"/>
        </p:xfrm>
        <a:graphic>
          <a:graphicData uri="http://schemas.openxmlformats.org/drawingml/2006/table">
            <a:tbl>
              <a:tblPr firstRow="1" bandRow="1">
                <a:tableStyleId>{5C22544A-7EE6-4342-B048-85BDC9FD1C3A}</a:tableStyleId>
              </a:tblPr>
              <a:tblGrid>
                <a:gridCol w="1651000"/>
                <a:gridCol w="5880100"/>
              </a:tblGrid>
              <a:tr h="937816">
                <a:tc>
                  <a:txBody>
                    <a:bodyPr/>
                    <a:lstStyle/>
                    <a:p>
                      <a:r>
                        <a:rPr lang="en-US" dirty="0" smtClean="0"/>
                        <a:t>HLD-1</a:t>
                      </a:r>
                      <a:endParaRPr lang="en-US" dirty="0"/>
                    </a:p>
                  </a:txBody>
                  <a:tcPr/>
                </a:tc>
                <a:tc>
                  <a:txBody>
                    <a:bodyPr/>
                    <a:lstStyle/>
                    <a:p>
                      <a:r>
                        <a:rPr lang="en-US" sz="1800" b="1" kern="1200" dirty="0" smtClean="0">
                          <a:solidFill>
                            <a:schemeClr val="lt1"/>
                          </a:solidFill>
                          <a:effectLst/>
                          <a:latin typeface="+mn-lt"/>
                          <a:ea typeface="+mn-ea"/>
                          <a:cs typeface="+mn-cs"/>
                        </a:rPr>
                        <a:t>labeled 250 refueling events on digital maps</a:t>
                      </a:r>
                    </a:p>
                    <a:p>
                      <a:r>
                        <a:rPr lang="en-US" sz="1800" b="1" kern="1200" dirty="0" smtClean="0">
                          <a:solidFill>
                            <a:schemeClr val="lt1"/>
                          </a:solidFill>
                          <a:effectLst/>
                          <a:latin typeface="+mn-lt"/>
                          <a:ea typeface="+mn-ea"/>
                          <a:cs typeface="+mn-cs"/>
                        </a:rPr>
                        <a:t>200 for training, 50 for evaluation</a:t>
                      </a:r>
                      <a:endParaRPr lang="en-US" dirty="0"/>
                    </a:p>
                  </a:txBody>
                  <a:tcPr/>
                </a:tc>
              </a:tr>
              <a:tr h="937816">
                <a:tc>
                  <a:txBody>
                    <a:bodyPr/>
                    <a:lstStyle/>
                    <a:p>
                      <a:r>
                        <a:rPr lang="en-US" dirty="0" smtClean="0"/>
                        <a:t>HLD-2</a:t>
                      </a:r>
                      <a:endParaRPr lang="en-US" dirty="0"/>
                    </a:p>
                  </a:txBody>
                  <a:tcPr/>
                </a:tc>
                <a:tc>
                  <a:txBody>
                    <a:bodyPr/>
                    <a:lstStyle/>
                    <a:p>
                      <a:r>
                        <a:rPr lang="en-US" dirty="0" smtClean="0"/>
                        <a:t>Labeled 2,000</a:t>
                      </a:r>
                      <a:r>
                        <a:rPr lang="en-US" baseline="0" dirty="0" smtClean="0"/>
                        <a:t> candidates True/ False</a:t>
                      </a:r>
                      <a:endParaRPr lang="en-US" dirty="0"/>
                    </a:p>
                  </a:txBody>
                  <a:tcPr/>
                </a:tc>
              </a:tr>
              <a:tr h="937816">
                <a:tc>
                  <a:txBody>
                    <a:bodyPr/>
                    <a:lstStyle/>
                    <a:p>
                      <a:r>
                        <a:rPr lang="en-US" dirty="0" smtClean="0"/>
                        <a:t>HLD-3</a:t>
                      </a:r>
                      <a:endParaRPr lang="en-US" dirty="0"/>
                    </a:p>
                  </a:txBody>
                  <a:tcPr/>
                </a:tc>
                <a:tc>
                  <a:txBody>
                    <a:bodyPr/>
                    <a:lstStyle/>
                    <a:p>
                      <a:r>
                        <a:rPr lang="en-US" dirty="0" smtClean="0"/>
                        <a:t>33 trajectories collected by two authors</a:t>
                      </a:r>
                    </a:p>
                    <a:p>
                      <a:r>
                        <a:rPr lang="en-US" dirty="0" smtClean="0"/>
                        <a:t>Each</a:t>
                      </a:r>
                      <a:r>
                        <a:rPr lang="en-US" baseline="0" dirty="0" smtClean="0"/>
                        <a:t> trajectory contains a recorded refueling event</a:t>
                      </a:r>
                      <a:endParaRPr lang="en-US" dirty="0"/>
                    </a:p>
                  </a:txBody>
                  <a:tcPr/>
                </a:tc>
              </a:tr>
              <a:tr h="937816">
                <a:tc>
                  <a:txBody>
                    <a:bodyPr/>
                    <a:lstStyle/>
                    <a:p>
                      <a:r>
                        <a:rPr lang="en-US" dirty="0" smtClean="0"/>
                        <a:t>HLD-4</a:t>
                      </a:r>
                      <a:endParaRPr lang="en-US" dirty="0"/>
                    </a:p>
                  </a:txBody>
                  <a:tcPr/>
                </a:tc>
                <a:tc>
                  <a:txBody>
                    <a:bodyPr/>
                    <a:lstStyle/>
                    <a:p>
                      <a:r>
                        <a:rPr lang="en-US" dirty="0" smtClean="0"/>
                        <a:t>Case study, recorded selected</a:t>
                      </a:r>
                      <a:r>
                        <a:rPr lang="en-US" baseline="0" dirty="0" smtClean="0"/>
                        <a:t> vehicles’ arrival and departure time, and total visit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two stations, each station lasts for 7 days, each days lasts for an hour</a:t>
                      </a:r>
                      <a:endParaRPr lang="en-US" dirty="0"/>
                    </a:p>
                  </a:txBody>
                  <a:tcPr/>
                </a:tc>
              </a:tr>
            </a:tbl>
          </a:graphicData>
        </a:graphic>
      </p:graphicFrame>
    </p:spTree>
    <p:extLst>
      <p:ext uri="{BB962C8B-B14F-4D97-AF65-F5344CB8AC3E}">
        <p14:creationId xmlns:p14="http://schemas.microsoft.com/office/powerpoint/2010/main" val="9823128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201" y="287338"/>
            <a:ext cx="7620000" cy="4373563"/>
          </a:xfrm>
        </p:spPr>
        <p:txBody>
          <a:bodyPr/>
          <a:lstStyle/>
          <a:p>
            <a:r>
              <a:rPr lang="en-US" dirty="0" smtClean="0"/>
              <a:t>Candidate Extraction</a:t>
            </a:r>
          </a:p>
          <a:p>
            <a:endParaRPr lang="en-US" dirty="0"/>
          </a:p>
          <a:p>
            <a:endParaRPr lang="en-US" dirty="0" smtClean="0"/>
          </a:p>
          <a:p>
            <a:endParaRPr lang="en-US" dirty="0"/>
          </a:p>
          <a:p>
            <a:endParaRPr lang="en-US" dirty="0" smtClean="0"/>
          </a:p>
          <a:p>
            <a:endParaRPr lang="en-US" dirty="0"/>
          </a:p>
          <a:p>
            <a:r>
              <a:rPr lang="en-US" dirty="0" smtClean="0"/>
              <a:t>Filtering</a:t>
            </a:r>
            <a:endParaRPr lang="en-US" dirty="0"/>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1" y="788988"/>
            <a:ext cx="79533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926" y="3429000"/>
            <a:ext cx="748665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029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7900"/>
            <a:ext cx="7620000" cy="4373563"/>
          </a:xfrm>
        </p:spPr>
        <p:txBody>
          <a:bodyPr/>
          <a:lstStyle/>
          <a:p>
            <a:r>
              <a:rPr lang="en-US" dirty="0" smtClean="0"/>
              <a:t>Time Spent Estimate</a:t>
            </a:r>
          </a:p>
          <a:p>
            <a:pPr lvl="1"/>
            <a:r>
              <a:rPr lang="en-US" dirty="0" smtClean="0"/>
              <a:t>Treat </a:t>
            </a:r>
            <a:r>
              <a:rPr lang="en-US" dirty="0"/>
              <a:t>m</a:t>
            </a:r>
            <a:r>
              <a:rPr lang="en-US" dirty="0" smtClean="0"/>
              <a:t>ore than 2 REs as observable data</a:t>
            </a:r>
          </a:p>
          <a:p>
            <a:pPr lvl="1"/>
            <a:r>
              <a:rPr lang="en-US" dirty="0" smtClean="0"/>
              <a:t>Baseline</a:t>
            </a:r>
          </a:p>
          <a:p>
            <a:pPr lvl="2"/>
            <a:r>
              <a:rPr lang="en-US" dirty="0" smtClean="0"/>
              <a:t>Average With Hour, Day, Gas Station</a:t>
            </a:r>
          </a:p>
          <a:p>
            <a:pPr lvl="2"/>
            <a:r>
              <a:rPr lang="en-US" dirty="0" smtClean="0"/>
              <a:t>SVM</a:t>
            </a:r>
          </a:p>
          <a:p>
            <a:pPr lvl="2"/>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2838450"/>
            <a:ext cx="5109253"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064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598" y="520700"/>
            <a:ext cx="8432800" cy="4373563"/>
          </a:xfrm>
        </p:spPr>
        <p:txBody>
          <a:bodyPr/>
          <a:lstStyle/>
          <a:p>
            <a:r>
              <a:rPr lang="en-US" dirty="0" smtClean="0"/>
              <a:t>Visit Estimate</a:t>
            </a:r>
          </a:p>
          <a:p>
            <a:endParaRPr lang="en-US" dirty="0" smtClean="0"/>
          </a:p>
          <a:p>
            <a:pPr lvl="1"/>
            <a:r>
              <a:rPr lang="en-US" dirty="0" smtClean="0"/>
              <a:t>Methods</a:t>
            </a:r>
          </a:p>
          <a:p>
            <a:pPr lvl="2"/>
            <a:r>
              <a:rPr lang="en-US" dirty="0" smtClean="0"/>
              <a:t>BRAD : using recorded average time spent as equilibrium system time</a:t>
            </a:r>
          </a:p>
          <a:p>
            <a:pPr lvl="2"/>
            <a:r>
              <a:rPr lang="en-US" dirty="0" smtClean="0"/>
              <a:t>BED : using estimated time spent </a:t>
            </a:r>
            <a:r>
              <a:rPr lang="en-US" dirty="0"/>
              <a:t>as equilibrium system time</a:t>
            </a:r>
          </a:p>
          <a:p>
            <a:pPr lvl="2"/>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005" y="3228975"/>
            <a:ext cx="7323985"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184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1800" y="2470644"/>
            <a:ext cx="8271135" cy="923330"/>
          </a:xfrm>
          <a:prstGeom prst="rect">
            <a:avLst/>
          </a:prstGeom>
          <a:noFill/>
        </p:spPr>
        <p:txBody>
          <a:bodyPr wrap="square" rtlCol="0">
            <a:spAutoFit/>
          </a:bodyPr>
          <a:lstStyle/>
          <a:p>
            <a:pPr algn="ctr"/>
            <a:r>
              <a:rPr lang="en-US" altLang="zh-CN" sz="5400" dirty="0" smtClean="0">
                <a:latin typeface="Microsoft JhengHei" panose="020B0604030504040204" pitchFamily="34" charset="-120"/>
                <a:ea typeface="Microsoft JhengHei" panose="020B0604030504040204" pitchFamily="34" charset="-120"/>
              </a:rPr>
              <a:t>Urban Refueling Analysis</a:t>
            </a:r>
            <a:endParaRPr lang="zh-CN" altLang="en-US" sz="5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2818147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Geographic </a:t>
            </a:r>
            <a:r>
              <a:rPr lang="en-US" dirty="0" smtClean="0"/>
              <a:t>View</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07" y="457200"/>
            <a:ext cx="5635693" cy="619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472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 y="1155700"/>
            <a:ext cx="7620000" cy="4373563"/>
          </a:xfrm>
        </p:spPr>
        <p:txBody>
          <a:bodyPr/>
          <a:lstStyle/>
          <a:p>
            <a:r>
              <a:rPr lang="en-US" dirty="0" smtClean="0"/>
              <a:t>Temporal View</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927418"/>
            <a:ext cx="6291957" cy="5105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798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Discussion</a:t>
            </a:r>
          </a:p>
          <a:p>
            <a:endParaRPr lang="en-US" dirty="0" smtClean="0"/>
          </a:p>
          <a:p>
            <a:pPr lvl="1"/>
            <a:r>
              <a:rPr lang="en-US" dirty="0" smtClean="0"/>
              <a:t>Generalization</a:t>
            </a:r>
          </a:p>
          <a:p>
            <a:pPr lvl="2"/>
            <a:r>
              <a:rPr lang="en-US" dirty="0" smtClean="0"/>
              <a:t>Taxi trajectories are just a sampling of the whole vehicles’ mobility</a:t>
            </a:r>
            <a:br>
              <a:rPr lang="en-US" dirty="0" smtClean="0"/>
            </a:br>
            <a:endParaRPr lang="en-US" dirty="0" smtClean="0"/>
          </a:p>
          <a:p>
            <a:pPr lvl="1"/>
            <a:r>
              <a:rPr lang="en-US" dirty="0" smtClean="0"/>
              <a:t>Limitation</a:t>
            </a:r>
          </a:p>
          <a:p>
            <a:pPr lvl="2"/>
            <a:r>
              <a:rPr lang="en-US" dirty="0" smtClean="0"/>
              <a:t>Taxi drivers might have distinct refueling preference with household consumer</a:t>
            </a:r>
          </a:p>
          <a:p>
            <a:pPr lvl="2"/>
            <a:r>
              <a:rPr lang="en-US" dirty="0" smtClean="0"/>
              <a:t>Refueling behavior in station’s queue is ideally assumed</a:t>
            </a:r>
            <a:endParaRPr lang="en-US" dirty="0"/>
          </a:p>
        </p:txBody>
      </p:sp>
    </p:spTree>
    <p:extLst>
      <p:ext uri="{BB962C8B-B14F-4D97-AF65-F5344CB8AC3E}">
        <p14:creationId xmlns:p14="http://schemas.microsoft.com/office/powerpoint/2010/main" val="2242752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latin typeface="Microsoft JhengHei" panose="020B0604030504040204" pitchFamily="34" charset="-120"/>
                <a:ea typeface="Microsoft JhengHei" panose="020B0604030504040204" pitchFamily="34" charset="-120"/>
              </a:rPr>
              <a:t>Thanks</a:t>
            </a:r>
            <a:r>
              <a:rPr lang="en-US" dirty="0" smtClean="0"/>
              <a:t>!</a:t>
            </a:r>
            <a:endParaRPr lang="en-US" dirty="0"/>
          </a:p>
        </p:txBody>
      </p:sp>
    </p:spTree>
    <p:extLst>
      <p:ext uri="{BB962C8B-B14F-4D97-AF65-F5344CB8AC3E}">
        <p14:creationId xmlns:p14="http://schemas.microsoft.com/office/powerpoint/2010/main" val="3000973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070062890"/>
              </p:ext>
            </p:extLst>
          </p:nvPr>
        </p:nvGraphicFramePr>
        <p:xfrm>
          <a:off x="577329" y="2901875"/>
          <a:ext cx="7835154" cy="3337560"/>
        </p:xfrm>
        <a:graphic>
          <a:graphicData uri="http://schemas.openxmlformats.org/drawingml/2006/table">
            <a:tbl>
              <a:tblPr firstRow="1" bandRow="1">
                <a:tableStyleId>{5C22544A-7EE6-4342-B048-85BDC9FD1C3A}</a:tableStyleId>
              </a:tblPr>
              <a:tblGrid>
                <a:gridCol w="2611718"/>
                <a:gridCol w="2611718"/>
                <a:gridCol w="2611718"/>
              </a:tblGrid>
              <a:tr h="370840">
                <a:tc rowSpan="4">
                  <a:txBody>
                    <a:bodyPr/>
                    <a:lstStyle/>
                    <a:p>
                      <a:endParaRPr lang="en-US" dirty="0" smtClean="0"/>
                    </a:p>
                    <a:p>
                      <a:pPr algn="ctr"/>
                      <a:r>
                        <a:rPr lang="en-US" dirty="0" smtClean="0"/>
                        <a:t>Raw </a:t>
                      </a:r>
                    </a:p>
                    <a:p>
                      <a:pPr algn="ctr"/>
                      <a:r>
                        <a:rPr lang="en-US" dirty="0" smtClean="0"/>
                        <a:t>Trajectories</a:t>
                      </a:r>
                      <a:endParaRPr lang="en-US" dirty="0"/>
                    </a:p>
                  </a:txBody>
                  <a:tcPr anchor="ctr"/>
                </a:tc>
                <a:tc>
                  <a:txBody>
                    <a:bodyPr/>
                    <a:lstStyle/>
                    <a:p>
                      <a:r>
                        <a:rPr lang="en-US" dirty="0" smtClean="0"/>
                        <a:t>Total Taxi Number</a:t>
                      </a:r>
                      <a:endParaRPr lang="en-US" dirty="0"/>
                    </a:p>
                  </a:txBody>
                  <a:tcPr/>
                </a:tc>
                <a:tc>
                  <a:txBody>
                    <a:bodyPr/>
                    <a:lstStyle/>
                    <a:p>
                      <a:r>
                        <a:rPr lang="en-US" dirty="0" smtClean="0"/>
                        <a:t>32,476</a:t>
                      </a:r>
                      <a:endParaRPr lang="en-US" dirty="0"/>
                    </a:p>
                  </a:txBody>
                  <a:tcPr/>
                </a:tc>
              </a:tr>
              <a:tr h="370840">
                <a:tc vMerge="1">
                  <a:txBody>
                    <a:bodyPr/>
                    <a:lstStyle/>
                    <a:p>
                      <a:endParaRPr lang="en-US" dirty="0"/>
                    </a:p>
                  </a:txBody>
                  <a:tcPr/>
                </a:tc>
                <a:tc>
                  <a:txBody>
                    <a:bodyPr/>
                    <a:lstStyle/>
                    <a:p>
                      <a:r>
                        <a:rPr lang="en-US" dirty="0" smtClean="0"/>
                        <a:t>Duration</a:t>
                      </a:r>
                      <a:endParaRPr lang="en-US" dirty="0"/>
                    </a:p>
                  </a:txBody>
                  <a:tcPr/>
                </a:tc>
                <a:tc>
                  <a:txBody>
                    <a:bodyPr/>
                    <a:lstStyle/>
                    <a:p>
                      <a:r>
                        <a:rPr lang="en-US" dirty="0" smtClean="0"/>
                        <a:t>54 day</a:t>
                      </a:r>
                      <a:endParaRPr lang="en-US" dirty="0"/>
                    </a:p>
                  </a:txBody>
                  <a:tcPr/>
                </a:tc>
              </a:tr>
              <a:tr h="370840">
                <a:tc vMerge="1">
                  <a:txBody>
                    <a:bodyPr/>
                    <a:lstStyle/>
                    <a:p>
                      <a:endParaRPr lang="en-US" dirty="0"/>
                    </a:p>
                  </a:txBody>
                  <a:tcPr/>
                </a:tc>
                <a:tc>
                  <a:txBody>
                    <a:bodyPr/>
                    <a:lstStyle/>
                    <a:p>
                      <a:r>
                        <a:rPr lang="en-US" dirty="0" smtClean="0"/>
                        <a:t>Ave Distance</a:t>
                      </a:r>
                      <a:r>
                        <a:rPr lang="en-US" baseline="0" dirty="0" smtClean="0"/>
                        <a:t> By Day</a:t>
                      </a:r>
                      <a:endParaRPr lang="en-US" dirty="0"/>
                    </a:p>
                  </a:txBody>
                  <a:tcPr/>
                </a:tc>
                <a:tc>
                  <a:txBody>
                    <a:bodyPr/>
                    <a:lstStyle/>
                    <a:p>
                      <a:r>
                        <a:rPr lang="en-US" dirty="0" smtClean="0"/>
                        <a:t>226.76</a:t>
                      </a:r>
                      <a:r>
                        <a:rPr lang="en-US" baseline="0" dirty="0" smtClean="0"/>
                        <a:t> km</a:t>
                      </a:r>
                      <a:endParaRPr lang="en-US" dirty="0"/>
                    </a:p>
                  </a:txBody>
                  <a:tcPr/>
                </a:tc>
              </a:tr>
              <a:tr h="370840">
                <a:tc vMerge="1">
                  <a:txBody>
                    <a:bodyPr/>
                    <a:lstStyle/>
                    <a:p>
                      <a:endParaRPr lang="en-US" dirty="0"/>
                    </a:p>
                  </a:txBody>
                  <a:tcPr/>
                </a:tc>
                <a:tc>
                  <a:txBody>
                    <a:bodyPr/>
                    <a:lstStyle/>
                    <a:p>
                      <a:r>
                        <a:rPr lang="en-US" dirty="0" smtClean="0"/>
                        <a:t>Ave Sampling Interval</a:t>
                      </a:r>
                      <a:endParaRPr lang="en-US" dirty="0"/>
                    </a:p>
                  </a:txBody>
                  <a:tcPr/>
                </a:tc>
                <a:tc>
                  <a:txBody>
                    <a:bodyPr/>
                    <a:lstStyle/>
                    <a:p>
                      <a:r>
                        <a:rPr lang="en-US" dirty="0" smtClean="0"/>
                        <a:t>1.02 minute</a:t>
                      </a:r>
                      <a:endParaRPr lang="en-US" dirty="0"/>
                    </a:p>
                  </a:txBody>
                  <a:tcPr/>
                </a:tc>
              </a:tr>
              <a:tr h="370840">
                <a:tc rowSpan="3">
                  <a:txBody>
                    <a:bodyPr/>
                    <a:lstStyle/>
                    <a:p>
                      <a:pPr algn="ctr"/>
                      <a:r>
                        <a:rPr lang="en-US" dirty="0" smtClean="0"/>
                        <a:t>POIs</a:t>
                      </a:r>
                      <a:endParaRPr lang="en-US" dirty="0"/>
                    </a:p>
                  </a:txBody>
                  <a:tcPr anchor="ctr"/>
                </a:tc>
                <a:tc>
                  <a:txBody>
                    <a:bodyPr/>
                    <a:lstStyle/>
                    <a:p>
                      <a:r>
                        <a:rPr lang="en-US" dirty="0" smtClean="0"/>
                        <a:t>Total Number</a:t>
                      </a:r>
                      <a:endParaRPr lang="en-US" dirty="0"/>
                    </a:p>
                  </a:txBody>
                  <a:tcPr/>
                </a:tc>
                <a:tc>
                  <a:txBody>
                    <a:bodyPr/>
                    <a:lstStyle/>
                    <a:p>
                      <a:r>
                        <a:rPr lang="en-US" dirty="0" smtClean="0"/>
                        <a:t>369,668</a:t>
                      </a:r>
                      <a:endParaRPr lang="en-US" dirty="0"/>
                    </a:p>
                  </a:txBody>
                  <a:tcPr/>
                </a:tc>
              </a:tr>
              <a:tr h="370840">
                <a:tc vMerge="1">
                  <a:txBody>
                    <a:bodyPr/>
                    <a:lstStyle/>
                    <a:p>
                      <a:pPr algn="ctr"/>
                      <a:endParaRPr lang="en-US" dirty="0"/>
                    </a:p>
                  </a:txBody>
                  <a:tcPr/>
                </a:tc>
                <a:tc>
                  <a:txBody>
                    <a:bodyPr/>
                    <a:lstStyle/>
                    <a:p>
                      <a:r>
                        <a:rPr lang="en-US" dirty="0" smtClean="0"/>
                        <a:t>Category Number</a:t>
                      </a:r>
                      <a:endParaRPr lang="en-US" dirty="0"/>
                    </a:p>
                  </a:txBody>
                  <a:tcPr/>
                </a:tc>
                <a:tc>
                  <a:txBody>
                    <a:bodyPr/>
                    <a:lstStyle/>
                    <a:p>
                      <a:r>
                        <a:rPr lang="en-US" dirty="0" smtClean="0"/>
                        <a:t>602</a:t>
                      </a:r>
                      <a:endParaRPr lang="en-US" dirty="0"/>
                    </a:p>
                  </a:txBody>
                  <a:tcPr/>
                </a:tc>
              </a:tr>
              <a:tr h="370840">
                <a:tc vMerge="1">
                  <a:txBody>
                    <a:bodyPr/>
                    <a:lstStyle/>
                    <a:p>
                      <a:pPr algn="ctr"/>
                      <a:endParaRPr lang="en-US" dirty="0"/>
                    </a:p>
                  </a:txBody>
                  <a:tcPr/>
                </a:tc>
                <a:tc>
                  <a:txBody>
                    <a:bodyPr/>
                    <a:lstStyle/>
                    <a:p>
                      <a:r>
                        <a:rPr lang="en-US" dirty="0" smtClean="0"/>
                        <a:t>Gas</a:t>
                      </a:r>
                      <a:r>
                        <a:rPr lang="en-US" baseline="0" dirty="0" smtClean="0"/>
                        <a:t> stations</a:t>
                      </a:r>
                      <a:endParaRPr lang="en-US" dirty="0"/>
                    </a:p>
                  </a:txBody>
                  <a:tcPr/>
                </a:tc>
                <a:tc>
                  <a:txBody>
                    <a:bodyPr/>
                    <a:lstStyle/>
                    <a:p>
                      <a:r>
                        <a:rPr lang="en-US" dirty="0" smtClean="0"/>
                        <a:t>689</a:t>
                      </a:r>
                      <a:endParaRPr lang="en-US" dirty="0"/>
                    </a:p>
                  </a:txBody>
                  <a:tcPr/>
                </a:tc>
              </a:tr>
              <a:tr h="370840">
                <a:tc rowSpan="2">
                  <a:txBody>
                    <a:bodyPr/>
                    <a:lstStyle/>
                    <a:p>
                      <a:pPr algn="ctr"/>
                      <a:r>
                        <a:rPr lang="en-US" dirty="0" smtClean="0"/>
                        <a:t>Road Network</a:t>
                      </a:r>
                      <a:endParaRPr lang="en-US" dirty="0"/>
                    </a:p>
                  </a:txBody>
                  <a:tcPr anchor="ctr"/>
                </a:tc>
                <a:tc>
                  <a:txBody>
                    <a:bodyPr/>
                    <a:lstStyle/>
                    <a:p>
                      <a:r>
                        <a:rPr lang="en-US" dirty="0" smtClean="0"/>
                        <a:t>Road Nodes</a:t>
                      </a:r>
                      <a:endParaRPr lang="en-US" dirty="0"/>
                    </a:p>
                  </a:txBody>
                  <a:tcPr/>
                </a:tc>
                <a:tc>
                  <a:txBody>
                    <a:bodyPr/>
                    <a:lstStyle/>
                    <a:p>
                      <a:r>
                        <a:rPr lang="en-US" dirty="0" smtClean="0"/>
                        <a:t>106,579</a:t>
                      </a:r>
                      <a:endParaRPr lang="en-US" dirty="0"/>
                    </a:p>
                  </a:txBody>
                  <a:tcPr/>
                </a:tc>
              </a:tr>
              <a:tr h="370840">
                <a:tc vMerge="1">
                  <a:txBody>
                    <a:bodyPr/>
                    <a:lstStyle/>
                    <a:p>
                      <a:pPr algn="ctr"/>
                      <a:endParaRPr lang="en-US" dirty="0"/>
                    </a:p>
                  </a:txBody>
                  <a:tcPr/>
                </a:tc>
                <a:tc>
                  <a:txBody>
                    <a:bodyPr/>
                    <a:lstStyle/>
                    <a:p>
                      <a:r>
                        <a:rPr lang="en-US" dirty="0" smtClean="0"/>
                        <a:t>Road Segments</a:t>
                      </a:r>
                      <a:endParaRPr lang="en-US" dirty="0"/>
                    </a:p>
                  </a:txBody>
                  <a:tcPr/>
                </a:tc>
                <a:tc>
                  <a:txBody>
                    <a:bodyPr/>
                    <a:lstStyle/>
                    <a:p>
                      <a:r>
                        <a:rPr lang="en-US" dirty="0" smtClean="0"/>
                        <a:t>141,380</a:t>
                      </a:r>
                      <a:endParaRPr lang="en-US" dirty="0"/>
                    </a:p>
                  </a:txBody>
                  <a:tcPr/>
                </a:tc>
              </a:tr>
            </a:tbl>
          </a:graphicData>
        </a:graphic>
      </p:graphicFrame>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625" y="180194"/>
            <a:ext cx="2348751" cy="107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25" y="1406200"/>
            <a:ext cx="2348751" cy="127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7289" y="180194"/>
            <a:ext cx="2699275" cy="255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911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06762" y="2470665"/>
            <a:ext cx="3342290" cy="923330"/>
          </a:xfrm>
          <a:prstGeom prst="rect">
            <a:avLst/>
          </a:prstGeom>
          <a:noFill/>
        </p:spPr>
        <p:txBody>
          <a:bodyPr wrap="square" rtlCol="0">
            <a:spAutoFit/>
          </a:bodyPr>
          <a:lstStyle/>
          <a:p>
            <a:pPr algn="ctr"/>
            <a:r>
              <a:rPr lang="en-US" altLang="zh-CN" sz="5400" dirty="0" smtClean="0">
                <a:latin typeface="Microsoft JhengHei" panose="020B0604030504040204" pitchFamily="34" charset="-120"/>
                <a:ea typeface="Microsoft JhengHei" panose="020B0604030504040204" pitchFamily="34" charset="-120"/>
              </a:rPr>
              <a:t>Overview</a:t>
            </a:r>
            <a:endParaRPr lang="zh-CN" altLang="en-US" sz="5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1688227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2075205"/>
              </p:ext>
            </p:extLst>
          </p:nvPr>
        </p:nvGraphicFramePr>
        <p:xfrm>
          <a:off x="394447" y="1019287"/>
          <a:ext cx="79248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4104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3716" y="2470644"/>
            <a:ext cx="7869219" cy="923330"/>
          </a:xfrm>
          <a:prstGeom prst="rect">
            <a:avLst/>
          </a:prstGeom>
          <a:noFill/>
        </p:spPr>
        <p:txBody>
          <a:bodyPr wrap="square" rtlCol="0">
            <a:spAutoFit/>
          </a:bodyPr>
          <a:lstStyle/>
          <a:p>
            <a:pPr algn="ctr"/>
            <a:r>
              <a:rPr lang="en-US" altLang="zh-CN" sz="5400" dirty="0" smtClean="0">
                <a:latin typeface="Microsoft JhengHei" panose="020B0604030504040204" pitchFamily="34" charset="-120"/>
                <a:ea typeface="Microsoft JhengHei" panose="020B0604030504040204" pitchFamily="34" charset="-120"/>
              </a:rPr>
              <a:t>Refueling Detection</a:t>
            </a:r>
            <a:endParaRPr lang="zh-CN" altLang="en-US" sz="5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5966861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0"/>
            <a:ext cx="2641056" cy="4114800"/>
          </a:xfrm>
        </p:spPr>
        <p:txBody>
          <a:bodyPr/>
          <a:lstStyle/>
          <a:p>
            <a:r>
              <a:rPr lang="en-US" altLang="zh-CN" dirty="0" smtClean="0"/>
              <a:t>Refueling Event</a:t>
            </a:r>
          </a:p>
          <a:p>
            <a:pPr lvl="1"/>
            <a:r>
              <a:rPr lang="en-US" altLang="zh-CN" dirty="0" smtClean="0"/>
              <a:t>Arrival Point</a:t>
            </a:r>
          </a:p>
          <a:p>
            <a:pPr lvl="1"/>
            <a:r>
              <a:rPr lang="en-US" altLang="zh-CN" dirty="0" smtClean="0"/>
              <a:t>Departure Point</a:t>
            </a:r>
          </a:p>
          <a:p>
            <a:pPr lvl="1"/>
            <a:r>
              <a:rPr lang="en-US" altLang="zh-CN" dirty="0" smtClean="0"/>
              <a:t>Selected Station</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844" y="3106824"/>
            <a:ext cx="5745056" cy="3617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203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600200"/>
            <a:ext cx="4758466" cy="4114800"/>
          </a:xfrm>
        </p:spPr>
        <p:txBody>
          <a:bodyPr>
            <a:normAutofit/>
          </a:bodyPr>
          <a:lstStyle/>
          <a:p>
            <a:r>
              <a:rPr lang="en-US" dirty="0" smtClean="0"/>
              <a:t>Candidate Extraction</a:t>
            </a:r>
          </a:p>
          <a:p>
            <a:pPr lvl="1"/>
            <a:r>
              <a:rPr lang="en-US" dirty="0" smtClean="0"/>
              <a:t>Mobility Constraint : Stay Point Detection </a:t>
            </a:r>
          </a:p>
          <a:p>
            <a:pPr lvl="1"/>
            <a:r>
              <a:rPr lang="en-US" dirty="0" smtClean="0"/>
              <a:t>Geographic Constraints</a:t>
            </a:r>
          </a:p>
          <a:p>
            <a:pPr lvl="1"/>
            <a:endParaRPr lang="en-US" dirty="0"/>
          </a:p>
          <a:p>
            <a:r>
              <a:rPr lang="en-US" dirty="0" smtClean="0"/>
              <a:t>Filtering</a:t>
            </a:r>
          </a:p>
          <a:p>
            <a:pPr lvl="1"/>
            <a:r>
              <a:rPr lang="en-US" dirty="0" smtClean="0"/>
              <a:t>Spatial-Temporal Features</a:t>
            </a:r>
          </a:p>
          <a:p>
            <a:pPr lvl="2"/>
            <a:r>
              <a:rPr lang="en-US" dirty="0" smtClean="0"/>
              <a:t>Gas Station Distance, Distance to Road, etc.</a:t>
            </a:r>
          </a:p>
          <a:p>
            <a:pPr lvl="1"/>
            <a:r>
              <a:rPr lang="en-US" dirty="0" smtClean="0"/>
              <a:t>Gradient Tree Boosting Classifier, manually labeled datasets</a:t>
            </a:r>
          </a:p>
          <a:p>
            <a:pPr lvl="2"/>
            <a:endParaRPr lang="en-US" dirty="0" smtClean="0"/>
          </a:p>
          <a:p>
            <a:pPr lvl="1"/>
            <a:endParaRPr lang="en-US" dirty="0" smtClean="0"/>
          </a:p>
          <a:p>
            <a:pPr lvl="1"/>
            <a:endParaRPr lang="en-US" dirty="0"/>
          </a:p>
          <a:p>
            <a:pPr lvl="1"/>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41" y="279316"/>
            <a:ext cx="2732666" cy="247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541" y="2894224"/>
            <a:ext cx="2732666" cy="193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542" y="5064118"/>
            <a:ext cx="2764012" cy="167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6537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Spatial-Temporal Space</a:t>
            </a:r>
          </a:p>
          <a:p>
            <a:pPr lvl="1"/>
            <a:r>
              <a:rPr lang="en-US" dirty="0" smtClean="0"/>
              <a:t>Each Unit</a:t>
            </a:r>
          </a:p>
          <a:p>
            <a:pPr lvl="2"/>
            <a:r>
              <a:rPr lang="en-US" dirty="0" smtClean="0"/>
              <a:t>Time Spent</a:t>
            </a:r>
          </a:p>
          <a:p>
            <a:pPr lvl="2"/>
            <a:r>
              <a:rPr lang="en-US" dirty="0" smtClean="0"/>
              <a:t>Visit</a:t>
            </a:r>
            <a:endParaRPr lang="en-US" dirty="0"/>
          </a:p>
        </p:txBody>
      </p:sp>
      <p:pic>
        <p:nvPicPr>
          <p:cNvPr id="2" name="Picture 1"/>
          <p:cNvPicPr>
            <a:picLocks noChangeAspect="1"/>
          </p:cNvPicPr>
          <p:nvPr/>
        </p:nvPicPr>
        <p:blipFill>
          <a:blip r:embed="rId3"/>
          <a:stretch>
            <a:fillRect/>
          </a:stretch>
        </p:blipFill>
        <p:spPr>
          <a:xfrm>
            <a:off x="2252662" y="3373439"/>
            <a:ext cx="6461141" cy="2752724"/>
          </a:xfrm>
          <a:prstGeom prst="rect">
            <a:avLst/>
          </a:prstGeom>
        </p:spPr>
      </p:pic>
    </p:spTree>
    <p:extLst>
      <p:ext uri="{BB962C8B-B14F-4D97-AF65-F5344CB8AC3E}">
        <p14:creationId xmlns:p14="http://schemas.microsoft.com/office/powerpoint/2010/main" val="36707736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MASS MediaBank Image" ma:contentTypeID="0x0101009148F5A04DDD49CBA7127AADA5FB792B00AADE34325A8B49CDA8BB4DB53328F2140042A8F7EFA3D8428BA83C1DD618D41277008B7D58F6637A6449A868D36ABEDD5D7D" ma:contentTypeVersion="1" ma:contentTypeDescription="Upload an image." ma:contentTypeScope="" ma:versionID="cf5d87ef76ae645aeecfd1524f32f789">
  <xsd:schema xmlns:xsd="http://www.w3.org/2001/XMLSchema" xmlns:xs="http://www.w3.org/2001/XMLSchema" xmlns:p="http://schemas.microsoft.com/office/2006/metadata/properties" xmlns:ns1="http://schemas.microsoft.com/sharepoint/v3" xmlns:ns2="EB693DEA-2256-4DD9-8FF3-783287AC6516" xmlns:ns3="http://schemas.microsoft.com/sharepoint/v3/fields" xmlns:ns4="2f90a3b6-08c8-4148-8fff-0427b40d8fc9" targetNamespace="http://schemas.microsoft.com/office/2006/metadata/properties" ma:root="true" ma:fieldsID="659fa2edc7c82f120babd68af08693e1" ns1:_="" ns2:_="" ns3:_="" ns4:_="">
    <xsd:import namespace="http://schemas.microsoft.com/sharepoint/v3"/>
    <xsd:import namespace="EB693DEA-2256-4DD9-8FF3-783287AC6516"/>
    <xsd:import namespace="http://schemas.microsoft.com/sharepoint/v3/fields"/>
    <xsd:import namespace="2f90a3b6-08c8-4148-8fff-0427b40d8fc9"/>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4:AssetURL" minOccurs="0"/>
                <xsd:element ref="ns4:AssetTypeTaxHTField0" minOccurs="0"/>
                <xsd:element ref="ns4:TaxCatchAll" minOccurs="0"/>
                <xsd:element ref="ns4:TaxCatchAllLabel" minOccurs="0"/>
                <xsd:element ref="ns4:BitDepth" minOccurs="0"/>
                <xsd:element ref="ns4:Caption" minOccurs="0"/>
                <xsd:element ref="ns4:ColorspaceTaxHTField0" minOccurs="0"/>
                <xsd:element ref="ns1:Comments" minOccurs="0"/>
                <xsd:element ref="ns4:ContentPurposeTaxHTField0" minOccurs="0"/>
                <xsd:element ref="ns4:CountryTaxHTField0" minOccurs="0"/>
                <xsd:element ref="ns4:DeletionDate" minOccurs="0"/>
                <xsd:element ref="ns4:USBMODepartmentTaxHTField0" minOccurs="0"/>
                <xsd:element ref="ns4:USBMODescription" minOccurs="0"/>
                <xsd:element ref="ns4:DevelopmentLanguageTaxHTField0" minOccurs="0"/>
                <xsd:element ref="ns4:Dimensions" minOccurs="0"/>
                <xsd:element ref="ns4:DistributionChannelTaxHTField0" minOccurs="0"/>
                <xsd:element ref="ns4:ElementTypeTaxHTField0" minOccurs="0"/>
                <xsd:element ref="ns4:EnclosureTypeTaxHTField0" minOccurs="0"/>
                <xsd:element ref="ns4:ExifApertureValue" minOccurs="0"/>
                <xsd:element ref="ns4:ExifArtist" minOccurs="0"/>
                <xsd:element ref="ns4:ExifCopyright" minOccurs="0"/>
                <xsd:element ref="ns4:ExifDateTime" minOccurs="0"/>
                <xsd:element ref="ns4:ExifExposureBias" minOccurs="0"/>
                <xsd:element ref="ns4:ExifExposureProgramTaxHTField0" minOccurs="0"/>
                <xsd:element ref="ns4:ExifExposureTime" minOccurs="0"/>
                <xsd:element ref="ns4:ExifFNumber" minOccurs="0"/>
                <xsd:element ref="ns4:ExifFlashFiredStatusTaxHTField0" minOccurs="0"/>
                <xsd:element ref="ns4:ExifFlashFunctionTaxHTField0" minOccurs="0"/>
                <xsd:element ref="ns4:ExifFlashModeTaxHTField0" minOccurs="0"/>
                <xsd:element ref="ns4:ExifFlashRedEyeModeTaxHTField0" minOccurs="0"/>
                <xsd:element ref="ns4:ExifFlashReturnStatusTaxHTField0" minOccurs="0"/>
                <xsd:element ref="ns4:ExifFocalLength" minOccurs="0"/>
                <xsd:element ref="ns4:ExifImageDescription" minOccurs="0"/>
                <xsd:element ref="ns4:ExifISOSpeedRatings" minOccurs="0"/>
                <xsd:element ref="ns4:ExifLightSourceTaxHTField0" minOccurs="0"/>
                <xsd:element ref="ns4:ExifMake" minOccurs="0"/>
                <xsd:element ref="ns4:ExifMaxApertureValue" minOccurs="0"/>
                <xsd:element ref="ns4:ExifMeteringModeTaxHTField0" minOccurs="0"/>
                <xsd:element ref="ns4:ExifModel" minOccurs="0"/>
                <xsd:element ref="ns4:ExifSensingMethodTaxHTField0" minOccurs="0"/>
                <xsd:element ref="ns4:ExifShutterSpeed" minOccurs="0"/>
                <xsd:element ref="ns4:ExifSoftware" minOccurs="0"/>
                <xsd:element ref="ns4:ExifSubjectDistance" minOccurs="0"/>
                <xsd:element ref="ns4:FlashFrameCount" minOccurs="0"/>
                <xsd:element ref="ns4:FlashFrameRate" minOccurs="0"/>
                <xsd:element ref="ns4:GeographyTaxHTField0" minOccurs="0"/>
                <xsd:element ref="ns4:HorizontalBusinessSolutionsTaxHTField0" minOccurs="0"/>
                <xsd:element ref="ns4:ImageColorScheme" minOccurs="0"/>
                <xsd:element ref="ns4:IndividualCustomerSegmentTaxHTField0" minOccurs="0"/>
                <xsd:element ref="ns4:JobRoleTaxHTField0" minOccurs="0"/>
                <xsd:element ref="ns4:USBMOLanguageTaxHTField0" minOccurs="0"/>
                <xsd:element ref="ns4:LocaleTaxHTField0" minOccurs="0"/>
                <xsd:element ref="ns4:LCID" minOccurs="0"/>
                <xsd:element ref="ns4:LegacyID" minOccurs="0"/>
                <xsd:element ref="ns4:MediaPlayLength" minOccurs="0"/>
                <xsd:element ref="ns4:Syndicatable" minOccurs="0"/>
                <xsd:element ref="ns4:OrganizationalCustomerSegmentTaxHTField0" minOccurs="0"/>
                <xsd:element ref="ns4:OriginalCreator" minOccurs="0"/>
                <xsd:element ref="ns4:PageCount" minOccurs="0"/>
                <xsd:element ref="ns4:PartNo" minOccurs="0"/>
                <xsd:element ref="ns4:PhotoshopCaption" minOccurs="0"/>
                <xsd:element ref="ns4:PhotoshopCopyrightNotice" minOccurs="0"/>
                <xsd:element ref="ns4:PhotoshopCopyrightStatusTaxHTField0" minOccurs="0"/>
                <xsd:element ref="ns4:PhotoshopDateCreated" minOccurs="0"/>
                <xsd:element ref="ns4:ProductsTaxHTField0" minOccurs="0"/>
                <xsd:element ref="ns4:ProductAreaTaxHTField0" minOccurs="0"/>
                <xsd:element ref="ns4:ProfileColorSpace" minOccurs="0"/>
                <xsd:element ref="ns4:ProfileDescription" minOccurs="0"/>
                <xsd:element ref="ns4:PublicationDate" minOccurs="0"/>
                <xsd:element ref="ns4:Resolution" minOccurs="0"/>
                <xsd:element ref="ns4:ResponsibleGroup" minOccurs="0"/>
                <xsd:element ref="ns4:SEOMetaDescription" minOccurs="0"/>
                <xsd:element ref="ns4:SEOMetaKeywords" minOccurs="0"/>
                <xsd:element ref="ns4:SEOMetaTitle" minOccurs="0"/>
                <xsd:element ref="ns4:SEOPrettyURL" minOccurs="0"/>
                <xsd:element ref="ns4:SolutionTaxHTField0" minOccurs="0"/>
                <xsd:element ref="ns4:SyndicationEndDate" minOccurs="0"/>
                <xsd:element ref="ns4:SyndicationStartDate" minOccurs="0"/>
                <xsd:element ref="ns4:SyndicationURL" minOccurs="0"/>
                <xsd:element ref="ns4:UTCOffset" minOccurs="0"/>
                <xsd:element ref="ns4:VerticalIndustryTaxHTField0" minOccurs="0"/>
                <xsd:element ref="ns4:VideoBitRate" minOccurs="0"/>
                <xsd:element ref="ns4:VideoCodec" minOccurs="0"/>
                <xsd:element ref="ns4:VideoFrameRate" minOccurs="0"/>
                <xsd:element ref="ns4:VideoFrames" minOccurs="0"/>
                <xsd:element ref="ns4:VideoPreview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Comments" ma:index="36" nillable="true" ma:displayName="Comments" ma:description="This optional 1,024-character field will be used for the storage of comments about the item. Comments will never be displayed in the rights/delivery management module or visible to end-users."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693DEA-2256-4DD9-8FF3-783287AC6516"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90a3b6-08c8-4148-8fff-0427b40d8fc9" elementFormDefault="qualified">
    <xsd:import namespace="http://schemas.microsoft.com/office/2006/documentManagement/types"/>
    <xsd:import namespace="http://schemas.microsoft.com/office/infopath/2007/PartnerControls"/>
    <xsd:element name="AssetURL" ma:index="27" nillable="true" ma:displayName="AssetURL" ma:description="Store Asset URL" ma:hidden="true" ma:internalName="AssetURL" ma:readOnly="false">
      <xsd:simpleType>
        <xsd:restriction base="dms:Text"/>
      </xsd:simpleType>
    </xsd:element>
    <xsd:element name="AssetTypeTaxHTField0" ma:index="28" nillable="true" ma:taxonomy="true" ma:internalName="AssetTypeTaxHTField0" ma:taxonomyFieldName="AssetType" ma:displayName="Asset Type" ma:indexed="true" ma:fieldId="{cc4caa33-0d16-43ea-9719-c512681e8e46}" ma:sspId="e5351508-46ca-4454-b07c-bc767568d5f1" ma:termSetId="da266748-b29f-4b00-a502-3959c5f62da1" ma:anchorId="00000000-0000-0000-0000-000000000000" ma:open="false" ma:isKeyword="false">
      <xsd:complexType>
        <xsd:sequence>
          <xsd:element ref="pc:Terms" minOccurs="0" maxOccurs="1"/>
        </xsd:sequence>
      </xsd:complexType>
    </xsd:element>
    <xsd:element name="TaxCatchAll" ma:index="29" nillable="true" ma:displayName="Taxonomy Catch All Column" ma:hidden="true" ma:list="{689bf07b-aabd-4dc7-ab7d-d7e6a28a452d}" ma:internalName="TaxCatchAll" ma:showField="CatchAllData"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TaxCatchAllLabel" ma:index="30" nillable="true" ma:displayName="Taxonomy Catch All Column1" ma:hidden="true" ma:list="{689bf07b-aabd-4dc7-ab7d-d7e6a28a452d}" ma:internalName="TaxCatchAllLabel" ma:readOnly="true" ma:showField="CatchAllDataLabel"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BitDepth" ma:index="32" nillable="true" ma:displayName="Bit Depth" ma:default="" ma:description="A numeric value specified the bit depth of an uploaded image" ma:internalName="BitDepth">
      <xsd:simpleType>
        <xsd:restriction base="dms:Number"/>
      </xsd:simpleType>
    </xsd:element>
    <xsd:element name="Caption" ma:index="33" nillable="true" ma:displayName="Caption" ma:description="This 1,024-character field will be used to enter text describing a file. The caption could be used as part of a syndicated feed." ma:internalName="Caption">
      <xsd:simpleType>
        <xsd:restriction base="dms:Note"/>
      </xsd:simpleType>
    </xsd:element>
    <xsd:element name="ColorspaceTaxHTField0" ma:index="34" nillable="true" ma:taxonomy="true" ma:internalName="ColorspaceTaxHTField0" ma:taxonomyFieldName="Colorspace" ma:displayName="Colorspace" ma:fieldId="{ed389df4-0962-4599-bd50-ffe70adcdef8}" ma:sspId="e5351508-46ca-4454-b07c-bc767568d5f1" ma:termSetId="aa323b6c-8fe7-4bd5-947e-a986ff14bff6" ma:anchorId="00000000-0000-0000-0000-000000000000" ma:open="false" ma:isKeyword="false">
      <xsd:complexType>
        <xsd:sequence>
          <xsd:element ref="pc:Terms" minOccurs="0" maxOccurs="1"/>
        </xsd:sequence>
      </xsd:complexType>
    </xsd:element>
    <xsd:element name="ContentPurposeTaxHTField0" ma:index="37" nillable="true" ma:taxonomy="true" ma:internalName="ContentPurposeTaxHTField0" ma:taxonomyFieldName="ContentPurpose" ma:displayName="Content Purpose" ma:fieldId="{9d7db7fe-807d-4f7a-8764-ac9a6915cfad}" ma:sspId="e5351508-46ca-4454-b07c-bc767568d5f1" ma:termSetId="1fcf61db-bf66-4172-b659-aba6f5678e54" ma:anchorId="00000000-0000-0000-0000-000000000000" ma:open="false" ma:isKeyword="false">
      <xsd:complexType>
        <xsd:sequence>
          <xsd:element ref="pc:Terms" minOccurs="0" maxOccurs="1"/>
        </xsd:sequence>
      </xsd:complexType>
    </xsd:element>
    <xsd:element name="CountryTaxHTField0" ma:index="39" nillable="true" ma:taxonomy="true" ma:internalName="CountryTaxHTField0" ma:taxonomyFieldName="Country" ma:displayName="Country" ma:fieldId="{ccb73359-9cad-4d13-9fd9-2b49403b4704}" ma:taxonomyMulti="true" ma:sspId="e5351508-46ca-4454-b07c-bc767568d5f1" ma:termSetId="ce50c915-1805-4d5d-b9d3-c38aa6796716" ma:anchorId="00000000-0000-0000-0000-000000000000" ma:open="false" ma:isKeyword="false">
      <xsd:complexType>
        <xsd:sequence>
          <xsd:element ref="pc:Terms" minOccurs="0" maxOccurs="1"/>
        </xsd:sequence>
      </xsd:complexType>
    </xsd:element>
    <xsd:element name="DeletionDate" ma:index="41" nillable="true" ma:displayName="Deletion Date" ma:description="This is the date the item will be automatically deleted from the CMS/DAM. Deletion of the item from the CMS/DAM necessarily removes it from the MMM. By default, no Deletion Date will be specified." ma:internalName="DeletionDate">
      <xsd:simpleType>
        <xsd:restriction base="dms:DateTime"/>
      </xsd:simpleType>
    </xsd:element>
    <xsd:element name="USBMODepartmentTaxHTField0" ma:index="42" nillable="true" ma:taxonomy="true" ma:internalName="USBMODepartmentTaxHTField0" ma:taxonomyFieldName="USBMODepartment" ma:displayName="Department" ma:fieldId="{2e0234ea-ada7-4560-be11-2fb541d2b3b2}" ma:sspId="e5351508-46ca-4454-b07c-bc767568d5f1" ma:termSetId="47f28677-a427-4734-b2aa-08e4e7bd2e2f" ma:anchorId="00000000-0000-0000-0000-000000000000" ma:open="false" ma:isKeyword="false">
      <xsd:complexType>
        <xsd:sequence>
          <xsd:element ref="pc:Terms" minOccurs="0" maxOccurs="1"/>
        </xsd:sequence>
      </xsd:complexType>
    </xsd:element>
    <xsd:element name="USBMODescription" ma:index="44" nillable="true" ma:displayName="Description" ma:description="This 1,024-character field will be used to enter text describing a file. The description could be used as part of a syndicated feed." ma:internalName="USBMODescription">
      <xsd:simpleType>
        <xsd:restriction base="dms:Note"/>
      </xsd:simpleType>
    </xsd:element>
    <xsd:element name="DevelopmentLanguageTaxHTField0" ma:index="45" nillable="true" ma:taxonomy="true" ma:internalName="DevelopmentLanguageTaxHTField0" ma:taxonomyFieldName="DevelopmentLanguage" ma:displayName="Development Language" ma:fieldId="{9443e8c1-0167-4e8b-a49d-6f2a3d032c73}" ma:sspId="e5351508-46ca-4454-b07c-bc767568d5f1" ma:termSetId="956f7e1c-acff-487e-bea5-40f2ac018ac6" ma:anchorId="00000000-0000-0000-0000-000000000000" ma:open="false" ma:isKeyword="false">
      <xsd:complexType>
        <xsd:sequence>
          <xsd:element ref="pc:Terms" minOccurs="0" maxOccurs="1"/>
        </xsd:sequence>
      </xsd:complexType>
    </xsd:element>
    <xsd:element name="Dimensions" ma:index="47" nillable="true" ma:displayName="Dimensions (pixels)" ma:description="An 'a' x 'b' description, in pixels, of the size of a digital asset. The 'a' will correspond with the x dimension on embedding, the 'b' will correspond with the y dimension on embedding." ma:internalName="Dimensions">
      <xsd:simpleType>
        <xsd:restriction base="dms:Text"/>
      </xsd:simpleType>
    </xsd:element>
    <xsd:element name="DistributionChannelTaxHTField0" ma:index="48" nillable="true" ma:taxonomy="true" ma:internalName="DistributionChannelTaxHTField0" ma:taxonomyFieldName="DistributionChannel" ma:displayName="Distribution Channel" ma:fieldId="{983f1b6f-2353-4251-aedb-c8cecc391819}" ma:sspId="e5351508-46ca-4454-b07c-bc767568d5f1" ma:termSetId="a57e7f03-b41b-4c46-9bb1-6e81edfcadfb" ma:anchorId="00000000-0000-0000-0000-000000000000" ma:open="false" ma:isKeyword="false">
      <xsd:complexType>
        <xsd:sequence>
          <xsd:element ref="pc:Terms" minOccurs="0" maxOccurs="1"/>
        </xsd:sequence>
      </xsd:complexType>
    </xsd:element>
    <xsd:element name="ElementTypeTaxHTField0" ma:index="50" nillable="true" ma:taxonomy="true" ma:internalName="ElementTypeTaxHTField0" ma:taxonomyFieldName="ElementType" ma:displayName="Element Type" ma:fieldId="{bbf38831-a53c-4227-b8de-8d46d25befdb}" ma:sspId="e5351508-46ca-4454-b07c-bc767568d5f1" ma:termSetId="c51e8246-3191-4210-8b39-719aa1ab2f1f" ma:anchorId="00000000-0000-0000-0000-000000000000" ma:open="false" ma:isKeyword="false">
      <xsd:complexType>
        <xsd:sequence>
          <xsd:element ref="pc:Terms" minOccurs="0" maxOccurs="1"/>
        </xsd:sequence>
      </xsd:complexType>
    </xsd:element>
    <xsd:element name="EnclosureTypeTaxHTField0" ma:index="52" nillable="true" ma:taxonomy="true" ma:internalName="EnclosureTypeTaxHTField0" ma:taxonomyFieldName="EnclosureType" ma:displayName="Enclosure Type" ma:fieldId="{5bbf5d0b-78cf-4f2f-9437-1d5f23b17704}" ma:sspId="e5351508-46ca-4454-b07c-bc767568d5f1" ma:termSetId="f014b166-7374-4898-a6c1-9ab5ee9ec5a6" ma:anchorId="00000000-0000-0000-0000-000000000000" ma:open="false" ma:isKeyword="false">
      <xsd:complexType>
        <xsd:sequence>
          <xsd:element ref="pc:Terms" minOccurs="0" maxOccurs="1"/>
        </xsd:sequence>
      </xsd:complexType>
    </xsd:element>
    <xsd:element name="ExifApertureValue" ma:index="54" nillable="true" ma:displayName="Exif Aperture Value" ma:internalName="ExifApertureValue">
      <xsd:simpleType>
        <xsd:restriction base="dms:Text"/>
      </xsd:simpleType>
    </xsd:element>
    <xsd:element name="ExifArtist" ma:index="55" nillable="true" ma:displayName="Exif Artist" ma:internalName="ExifArtist">
      <xsd:simpleType>
        <xsd:restriction base="dms:Text"/>
      </xsd:simpleType>
    </xsd:element>
    <xsd:element name="ExifCopyright" ma:index="56" nillable="true" ma:displayName="Exif Copyright" ma:internalName="ExifCopyright">
      <xsd:simpleType>
        <xsd:restriction base="dms:Note"/>
      </xsd:simpleType>
    </xsd:element>
    <xsd:element name="ExifDateTime" ma:index="57" nillable="true" ma:displayName="Exif Date/Time" ma:internalName="ExifDateTime">
      <xsd:simpleType>
        <xsd:restriction base="dms:DateTime"/>
      </xsd:simpleType>
    </xsd:element>
    <xsd:element name="ExifExposureBias" ma:index="58" nillable="true" ma:displayName="Exif Exposure Bias" ma:internalName="ExifExposureBias">
      <xsd:simpleType>
        <xsd:restriction base="dms:Text"/>
      </xsd:simpleType>
    </xsd:element>
    <xsd:element name="ExifExposureProgramTaxHTField0" ma:index="59" nillable="true" ma:taxonomy="true" ma:internalName="ExifExposureProgramTaxHTField0" ma:taxonomyFieldName="ExifExposureProgram" ma:displayName="Exif Exposure Program" ma:fieldId="{ddde25e8-649e-42bb-aad2-9aa42631c8e3}" ma:sspId="e5351508-46ca-4454-b07c-bc767568d5f1" ma:termSetId="3d299a8e-f306-47c7-9a3b-f4b99152d7f0" ma:anchorId="00000000-0000-0000-0000-000000000000" ma:open="false" ma:isKeyword="false">
      <xsd:complexType>
        <xsd:sequence>
          <xsd:element ref="pc:Terms" minOccurs="0" maxOccurs="1"/>
        </xsd:sequence>
      </xsd:complexType>
    </xsd:element>
    <xsd:element name="ExifExposureTime" ma:index="61" nillable="true" ma:displayName="Exif Exposure Time (secs)" ma:internalName="ExifExposureTime">
      <xsd:simpleType>
        <xsd:restriction base="dms:Text"/>
      </xsd:simpleType>
    </xsd:element>
    <xsd:element name="ExifFNumber" ma:index="62" nillable="true" ma:displayName="Exif F Number" ma:internalName="ExifFNumber">
      <xsd:simpleType>
        <xsd:restriction base="dms:Text"/>
      </xsd:simpleType>
    </xsd:element>
    <xsd:element name="ExifFlashFiredStatusTaxHTField0" ma:index="63" nillable="true" ma:taxonomy="true" ma:internalName="ExifFlashFiredStatusTaxHTField0" ma:taxonomyFieldName="ExifFlashFiredStatus" ma:displayName="Exif Flash Fired Status" ma:fieldId="{7eaf37a7-3a9a-4741-bcec-5a33b4a85126}" ma:sspId="e5351508-46ca-4454-b07c-bc767568d5f1" ma:termSetId="9701e068-a386-4d19-a1cc-8591fef293bb" ma:anchorId="00000000-0000-0000-0000-000000000000" ma:open="false" ma:isKeyword="false">
      <xsd:complexType>
        <xsd:sequence>
          <xsd:element ref="pc:Terms" minOccurs="0" maxOccurs="1"/>
        </xsd:sequence>
      </xsd:complexType>
    </xsd:element>
    <xsd:element name="ExifFlashFunctionTaxHTField0" ma:index="65" nillable="true" ma:taxonomy="true" ma:internalName="ExifFlashFunctionTaxHTField0" ma:taxonomyFieldName="ExifFlashFunction" ma:displayName="Exif Flash Function" ma:fieldId="{b6e1d613-fcef-473c-a776-1ee808475336}" ma:sspId="e5351508-46ca-4454-b07c-bc767568d5f1" ma:termSetId="9c882a45-9e47-4ef9-b176-a8272b58cd29" ma:anchorId="00000000-0000-0000-0000-000000000000" ma:open="false" ma:isKeyword="false">
      <xsd:complexType>
        <xsd:sequence>
          <xsd:element ref="pc:Terms" minOccurs="0" maxOccurs="1"/>
        </xsd:sequence>
      </xsd:complexType>
    </xsd:element>
    <xsd:element name="ExifFlashModeTaxHTField0" ma:index="67" nillable="true" ma:taxonomy="true" ma:internalName="ExifFlashModeTaxHTField0" ma:taxonomyFieldName="ExifFlashMode" ma:displayName="Exif Flash Mode" ma:fieldId="{52446ffe-0476-4e62-beee-fb994ee4f093}" ma:sspId="e5351508-46ca-4454-b07c-bc767568d5f1" ma:termSetId="690d464e-c60a-426f-9b92-f6d438817c9a" ma:anchorId="00000000-0000-0000-0000-000000000000" ma:open="false" ma:isKeyword="false">
      <xsd:complexType>
        <xsd:sequence>
          <xsd:element ref="pc:Terms" minOccurs="0" maxOccurs="1"/>
        </xsd:sequence>
      </xsd:complexType>
    </xsd:element>
    <xsd:element name="ExifFlashRedEyeModeTaxHTField0" ma:index="69" nillable="true" ma:taxonomy="true" ma:internalName="ExifFlashRedEyeModeTaxHTField0" ma:taxonomyFieldName="ExifFlashRedEyeMode" ma:displayName="Exif Flash Red-Eye Mode" ma:fieldId="{848556d8-84bc-42c3-bba0-fef5e280ab48}" ma:sspId="e5351508-46ca-4454-b07c-bc767568d5f1" ma:termSetId="89fedbe0-2474-4701-822b-6e4eab73c2c9" ma:anchorId="00000000-0000-0000-0000-000000000000" ma:open="false" ma:isKeyword="false">
      <xsd:complexType>
        <xsd:sequence>
          <xsd:element ref="pc:Terms" minOccurs="0" maxOccurs="1"/>
        </xsd:sequence>
      </xsd:complexType>
    </xsd:element>
    <xsd:element name="ExifFlashReturnStatusTaxHTField0" ma:index="71" nillable="true" ma:taxonomy="true" ma:internalName="ExifFlashReturnStatusTaxHTField0" ma:taxonomyFieldName="ExifFlashReturnStatus" ma:displayName="Exif Flash Return Status" ma:fieldId="{ae43ecd6-cd57-4252-86b8-92826402a11e}" ma:sspId="e5351508-46ca-4454-b07c-bc767568d5f1" ma:termSetId="d1ffa490-fffa-4a81-a60b-402f2e904cf7" ma:anchorId="00000000-0000-0000-0000-000000000000" ma:open="false" ma:isKeyword="false">
      <xsd:complexType>
        <xsd:sequence>
          <xsd:element ref="pc:Terms" minOccurs="0" maxOccurs="1"/>
        </xsd:sequence>
      </xsd:complexType>
    </xsd:element>
    <xsd:element name="ExifFocalLength" ma:index="73" nillable="true" ma:displayName="Exif Focal Length (mm)" ma:internalName="ExifFocalLength">
      <xsd:simpleType>
        <xsd:restriction base="dms:Text"/>
      </xsd:simpleType>
    </xsd:element>
    <xsd:element name="ExifImageDescription" ma:index="74" nillable="true" ma:displayName="Exif Image Description" ma:internalName="ExifImageDescription">
      <xsd:simpleType>
        <xsd:restriction base="dms:Note"/>
      </xsd:simpleType>
    </xsd:element>
    <xsd:element name="ExifISOSpeedRatings" ma:index="75" nillable="true" ma:displayName="Exif ISO Speed Ratings" ma:internalName="ExifISOSpeedRatings">
      <xsd:simpleType>
        <xsd:restriction base="dms:Text"/>
      </xsd:simpleType>
    </xsd:element>
    <xsd:element name="ExifLightSourceTaxHTField0" ma:index="76" nillable="true" ma:taxonomy="true" ma:internalName="ExifLightSourceTaxHTField0" ma:taxonomyFieldName="ExifLightSource" ma:displayName="Exif Light Source" ma:fieldId="{6b0d85e4-9b4f-4d5c-b8de-1aaecd3b6469}" ma:sspId="e5351508-46ca-4454-b07c-bc767568d5f1" ma:termSetId="f93d0ed6-abd5-42b1-abb2-11944d251bad" ma:anchorId="00000000-0000-0000-0000-000000000000" ma:open="false" ma:isKeyword="false">
      <xsd:complexType>
        <xsd:sequence>
          <xsd:element ref="pc:Terms" minOccurs="0" maxOccurs="1"/>
        </xsd:sequence>
      </xsd:complexType>
    </xsd:element>
    <xsd:element name="ExifMake" ma:index="78" nillable="true" ma:displayName="Exif Make" ma:internalName="ExifMake">
      <xsd:simpleType>
        <xsd:restriction base="dms:Text"/>
      </xsd:simpleType>
    </xsd:element>
    <xsd:element name="ExifMaxApertureValue" ma:index="79" nillable="true" ma:displayName="Exif Max Aperture Value" ma:internalName="ExifMaxApertureValue">
      <xsd:simpleType>
        <xsd:restriction base="dms:Text"/>
      </xsd:simpleType>
    </xsd:element>
    <xsd:element name="ExifMeteringModeTaxHTField0" ma:index="80" nillable="true" ma:taxonomy="true" ma:internalName="ExifMeteringModeTaxHTField0" ma:taxonomyFieldName="ExifMeteringMode" ma:displayName="Exif Metering Mode" ma:fieldId="{cea024d1-1c48-469f-ad4e-8ba4f6444450}" ma:sspId="e5351508-46ca-4454-b07c-bc767568d5f1" ma:termSetId="e16b75cc-aa40-46b2-ae09-2779d7cc5afd" ma:anchorId="00000000-0000-0000-0000-000000000000" ma:open="false" ma:isKeyword="false">
      <xsd:complexType>
        <xsd:sequence>
          <xsd:element ref="pc:Terms" minOccurs="0" maxOccurs="1"/>
        </xsd:sequence>
      </xsd:complexType>
    </xsd:element>
    <xsd:element name="ExifModel" ma:index="82" nillable="true" ma:displayName="Exif Model" ma:internalName="ExifModel">
      <xsd:simpleType>
        <xsd:restriction base="dms:Text"/>
      </xsd:simpleType>
    </xsd:element>
    <xsd:element name="ExifSensingMethodTaxHTField0" ma:index="83" nillable="true" ma:taxonomy="true" ma:internalName="ExifSensingMethodTaxHTField0" ma:taxonomyFieldName="ExifSensingMethod" ma:displayName="Exif Sensing Method" ma:fieldId="{d7a930e9-a959-4bcd-978c-c548191e3a13}" ma:sspId="e5351508-46ca-4454-b07c-bc767568d5f1" ma:termSetId="d9ddfd10-0637-40ad-9805-ee7c3df64fd9" ma:anchorId="00000000-0000-0000-0000-000000000000" ma:open="false" ma:isKeyword="false">
      <xsd:complexType>
        <xsd:sequence>
          <xsd:element ref="pc:Terms" minOccurs="0" maxOccurs="1"/>
        </xsd:sequence>
      </xsd:complexType>
    </xsd:element>
    <xsd:element name="ExifShutterSpeed" ma:index="85" nillable="true" ma:displayName="Exif Shutter Speed" ma:internalName="ExifShutterSpeed">
      <xsd:simpleType>
        <xsd:restriction base="dms:Text"/>
      </xsd:simpleType>
    </xsd:element>
    <xsd:element name="ExifSoftware" ma:index="86" nillable="true" ma:displayName="Exif Software" ma:internalName="ExifSoftware">
      <xsd:simpleType>
        <xsd:restriction base="dms:Text"/>
      </xsd:simpleType>
    </xsd:element>
    <xsd:element name="ExifSubjectDistance" ma:index="87" nillable="true" ma:displayName="Exif Subject Distance (m)" ma:internalName="ExifSubjectDistance">
      <xsd:simpleType>
        <xsd:restriction base="dms:Text"/>
      </xsd:simpleType>
    </xsd:element>
    <xsd:element name="FlashFrameCount" ma:index="88" nillable="true" ma:displayName="Flash Frame Count" ma:internalName="FlashFrameCount">
      <xsd:simpleType>
        <xsd:restriction base="dms:Text"/>
      </xsd:simpleType>
    </xsd:element>
    <xsd:element name="FlashFrameRate" ma:index="89" nillable="true" ma:displayName="Flash Frame Rate" ma:internalName="FlashFrameRate">
      <xsd:simpleType>
        <xsd:restriction base="dms:Text"/>
      </xsd:simpleType>
    </xsd:element>
    <xsd:element name="GeographyTaxHTField0" ma:index="90" nillable="true" ma:taxonomy="true" ma:internalName="GeographyTaxHTField0" ma:taxonomyFieldName="Geography" ma:displayName="Geography" ma:fieldId="{24303334-cab5-4bd3-b623-47749fc5e9eb}" ma:sspId="e5351508-46ca-4454-b07c-bc767568d5f1" ma:termSetId="7c2605be-78b7-4ca2-8f6f-ab279c096aae" ma:anchorId="00000000-0000-0000-0000-000000000000" ma:open="false" ma:isKeyword="false">
      <xsd:complexType>
        <xsd:sequence>
          <xsd:element ref="pc:Terms" minOccurs="0" maxOccurs="1"/>
        </xsd:sequence>
      </xsd:complexType>
    </xsd:element>
    <xsd:element name="HorizontalBusinessSolutionsTaxHTField0" ma:index="92" nillable="true" ma:taxonomy="true" ma:internalName="HorizontalBusinessSolutionsTaxHTField0" ma:taxonomyFieldName="HorizontalBusinessSolutions" ma:displayName="Horizontal Business Solutions" ma:fieldId="{1f6fc77f-0a05-444f-b580-5273ce073f35}" ma:sspId="e5351508-46ca-4454-b07c-bc767568d5f1" ma:termSetId="32a6d413-5b83-45ba-9a5a-a9dc090eb5f3" ma:anchorId="00000000-0000-0000-0000-000000000000" ma:open="false" ma:isKeyword="false">
      <xsd:complexType>
        <xsd:sequence>
          <xsd:element ref="pc:Terms" minOccurs="0" maxOccurs="1"/>
        </xsd:sequence>
      </xsd:complexType>
    </xsd:element>
    <xsd:element name="ImageColorScheme" ma:index="94" nillable="true" ma:displayName="Image Color Scheme" ma:internalName="ImageColorScheme">
      <xsd:simpleType>
        <xsd:restriction base="dms:Text"/>
      </xsd:simpleType>
    </xsd:element>
    <xsd:element name="IndividualCustomerSegmentTaxHTField0" ma:index="95" nillable="true" ma:taxonomy="true" ma:internalName="IndividualCustomerSegmentTaxHTField0" ma:taxonomyFieldName="IndividualCustomerSegment" ma:displayName="Individual Customer Segment" ma:fieldId="{fa9edc89-ce41-4c39-b86d-f74418462223}" ma:taxonomyMulti="true" ma:sspId="e5351508-46ca-4454-b07c-bc767568d5f1" ma:termSetId="f0f0c54d-2fd3-4e10-9b8d-0e0ce4e7c7b5" ma:anchorId="00000000-0000-0000-0000-000000000000" ma:open="false" ma:isKeyword="false">
      <xsd:complexType>
        <xsd:sequence>
          <xsd:element ref="pc:Terms" minOccurs="0" maxOccurs="1"/>
        </xsd:sequence>
      </xsd:complexType>
    </xsd:element>
    <xsd:element name="JobRoleTaxHTField0" ma:index="97" nillable="true" ma:taxonomy="true" ma:internalName="JobRoleTaxHTField0" ma:taxonomyFieldName="JobRole" ma:displayName="Job Role" ma:fieldId="{b4b50c45-89f6-4522-bed7-6409ceff1821}" ma:sspId="e5351508-46ca-4454-b07c-bc767568d5f1" ma:termSetId="4c56d73e-b2de-49cb-b3d6-df32a18b8190" ma:anchorId="00000000-0000-0000-0000-000000000000" ma:open="false" ma:isKeyword="false">
      <xsd:complexType>
        <xsd:sequence>
          <xsd:element ref="pc:Terms" minOccurs="0" maxOccurs="1"/>
        </xsd:sequence>
      </xsd:complexType>
    </xsd:element>
    <xsd:element name="USBMOLanguageTaxHTField0" ma:index="99" nillable="true" ma:taxonomy="true" ma:internalName="USBMOLanguageTaxHTField0" ma:taxonomyFieldName="USBMOLanguage" ma:displayName="Language" ma:default="159;#English|a5ff94d2-1ec6-4a3d-91b6-499704bb2bfb" ma:fieldId="{3001d2cb-27cc-488b-a6e3-9409191fe5d7}" ma:taxonomyMulti="true" ma:sspId="e5351508-46ca-4454-b07c-bc767568d5f1" ma:termSetId="caf07f1e-e70a-418c-a826-56f67c3ab232" ma:anchorId="00000000-0000-0000-0000-000000000000" ma:open="false" ma:isKeyword="false">
      <xsd:complexType>
        <xsd:sequence>
          <xsd:element ref="pc:Terms" minOccurs="0" maxOccurs="1"/>
        </xsd:sequence>
      </xsd:complexType>
    </xsd:element>
    <xsd:element name="LocaleTaxHTField0" ma:index="101" nillable="true" ma:taxonomy="true" ma:internalName="LocaleTaxHTField0" ma:taxonomyFieldName="Locale" ma:displayName="Locale" ma:default="160;#en-us|d9a69bff-8288-4080-b994-75d8eae21b51" ma:fieldId="{102aee01-d407-45ff-964e-888f51184492}" ma:taxonomyMulti="true" ma:sspId="e5351508-46ca-4454-b07c-bc767568d5f1" ma:termSetId="c75b77a0-de14-4dfe-b43c-1de41e586b08" ma:anchorId="00000000-0000-0000-0000-000000000000" ma:open="false" ma:isKeyword="false">
      <xsd:complexType>
        <xsd:sequence>
          <xsd:element ref="pc:Terms" minOccurs="0" maxOccurs="1"/>
        </xsd:sequence>
      </xsd:complexType>
    </xsd:element>
    <xsd:element name="LCID" ma:index="103" nillable="true" ma:displayName="LCID" ma:internalName="LCID">
      <xsd:simpleType>
        <xsd:restriction base="dms:Text"/>
      </xsd:simpleType>
    </xsd:element>
    <xsd:element name="LegacyID" ma:index="104" nillable="true" ma:displayName="Legacy ID" ma:hidden="true" ma:internalName="LegacyID" ma:readOnly="false">
      <xsd:simpleType>
        <xsd:restriction base="dms:Text"/>
      </xsd:simpleType>
    </xsd:element>
    <xsd:element name="MediaPlayLength" ma:index="105" nillable="true" ma:displayName="Media Play Length (hour:minute:seconds)" ma:internalName="MediaPlayLength">
      <xsd:simpleType>
        <xsd:restriction base="dms:Text"/>
      </xsd:simpleType>
    </xsd:element>
    <xsd:element name="Syndicatable" ma:index="106" nillable="true" ma:displayName="OK to Syndicate" ma:default="0" ma:description="An indication of whether the asset should be released to the Metadata Management module when it is published and approved by the content management environment. By default, this item should NOT be checked." ma:internalName="Syndicatable">
      <xsd:simpleType>
        <xsd:restriction base="dms:Boolean"/>
      </xsd:simpleType>
    </xsd:element>
    <xsd:element name="OrganizationalCustomerSegmentTaxHTField0" ma:index="107" nillable="true" ma:taxonomy="true" ma:internalName="OrganizationalCustomerSegmentTaxHTField0" ma:taxonomyFieldName="OrganizationalCustomerSegment" ma:displayName="Organizational Customer Segment" ma:fieldId="{51a040c1-67fd-4b51-be2d-039858b15bc0}" ma:taxonomyMulti="true" ma:sspId="e5351508-46ca-4454-b07c-bc767568d5f1" ma:termSetId="f0f8d20e-9d97-438e-9ed3-4fbd54a90c1d" ma:anchorId="00000000-0000-0000-0000-000000000000" ma:open="false" ma:isKeyword="false">
      <xsd:complexType>
        <xsd:sequence>
          <xsd:element ref="pc:Terms" minOccurs="0" maxOccurs="1"/>
        </xsd:sequence>
      </xsd:complexType>
    </xsd:element>
    <xsd:element name="OriginalCreator" ma:index="109" nillable="true" ma:displayName="Original Creator" ma:description="This field will be used to indicate the source for the item. It is not necessarily the same as the Responsible Group." ma:internalName="OriginalCreator">
      <xsd:simpleType>
        <xsd:restriction base="dms:Text"/>
      </xsd:simpleType>
    </xsd:element>
    <xsd:element name="PageCount" ma:index="110" nillable="true" ma:displayName="Page Count" ma:internalName="PageCount">
      <xsd:simpleType>
        <xsd:restriction base="dms:Text"/>
      </xsd:simpleType>
    </xsd:element>
    <xsd:element name="PartNo" ma:index="111" nillable="true" ma:displayName="Part No" ma:internalName="PartNo">
      <xsd:simpleType>
        <xsd:restriction base="dms:Text"/>
      </xsd:simpleType>
    </xsd:element>
    <xsd:element name="PhotoshopCaption" ma:index="112" nillable="true" ma:displayName="Photoshop Caption" ma:internalName="PhotoshopCaption">
      <xsd:simpleType>
        <xsd:restriction base="dms:Note"/>
      </xsd:simpleType>
    </xsd:element>
    <xsd:element name="PhotoshopCopyrightNotice" ma:index="113" nillable="true" ma:displayName="Photoshop Copyright Notice" ma:internalName="PhotoshopCopyrightNotice">
      <xsd:simpleType>
        <xsd:restriction base="dms:Note"/>
      </xsd:simpleType>
    </xsd:element>
    <xsd:element name="PhotoshopCopyrightStatusTaxHTField0" ma:index="114" nillable="true" ma:taxonomy="true" ma:internalName="PhotoshopCopyrightStatusTaxHTField0" ma:taxonomyFieldName="PhotoshopCopyrightStatus" ma:displayName="Photoshop Copyright Status" ma:fieldId="{2335001f-708b-4788-9517-b420d42537e4}" ma:sspId="e5351508-46ca-4454-b07c-bc767568d5f1" ma:termSetId="00f52058-0726-4f92-9b3a-b7b625f0836d" ma:anchorId="00000000-0000-0000-0000-000000000000" ma:open="false" ma:isKeyword="false">
      <xsd:complexType>
        <xsd:sequence>
          <xsd:element ref="pc:Terms" minOccurs="0" maxOccurs="1"/>
        </xsd:sequence>
      </xsd:complexType>
    </xsd:element>
    <xsd:element name="PhotoshopDateCreated" ma:index="116" nillable="true" ma:displayName="Photoshop Date Created" ma:internalName="PhotoshopDateCreated">
      <xsd:simpleType>
        <xsd:restriction base="dms:Text"/>
      </xsd:simpleType>
    </xsd:element>
    <xsd:element name="ProductsTaxHTField0" ma:index="117" nillable="true" ma:taxonomy="true" ma:internalName="ProductsTaxHTField0" ma:taxonomyFieldName="Products" ma:displayName="Products" ma:fieldId="{2508cca7-303f-4eb3-beb8-f072fc69cba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ductAreaTaxHTField0" ma:index="119" nillable="true" ma:taxonomy="true" ma:internalName="ProductAreaTaxHTField0" ma:taxonomyFieldName="ProductArea" ma:displayName="Product Area" ma:fieldId="{745efb83-9c2f-4366-afe0-1ade5157042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fileColorSpace" ma:index="121" nillable="true" ma:displayName="Profile Color Space" ma:internalName="ProfileColorSpace">
      <xsd:simpleType>
        <xsd:restriction base="dms:Text"/>
      </xsd:simpleType>
    </xsd:element>
    <xsd:element name="ProfileDescription" ma:index="122" nillable="true" ma:displayName="Profile Description" ma:internalName="ProfileDescription">
      <xsd:simpleType>
        <xsd:restriction base="dms:Text"/>
      </xsd:simpleType>
    </xsd:element>
    <xsd:element name="PublicationDate" ma:index="123" nillable="true" ma:displayName="Publication Date" ma:internalName="PublicationDate">
      <xsd:simpleType>
        <xsd:restriction base="dms:DateTime"/>
      </xsd:simpleType>
    </xsd:element>
    <xsd:element name="Resolution" ma:index="124" nillable="true" ma:displayName="Resolution (ppi)" ma:internalName="Resolution">
      <xsd:simpleType>
        <xsd:restriction base="dms:Text"/>
      </xsd:simpleType>
    </xsd:element>
    <xsd:element name="ResponsibleGroup" ma:index="125" nillable="true" ma:displayName="Responsible Group" ma:internalName="ResponsibleGroup">
      <xsd:simpleType>
        <xsd:restriction base="dms:Text"/>
      </xsd:simpleType>
    </xsd:element>
    <xsd:element name="SEOMetaDescription" ma:index="126" nillable="true" ma:displayName="SEO Meta Description" ma:internalName="SEOMetaDescription">
      <xsd:simpleType>
        <xsd:restriction base="dms:Text"/>
      </xsd:simpleType>
    </xsd:element>
    <xsd:element name="SEOMetaKeywords" ma:index="127" nillable="true" ma:displayName="SEO Meta Keywords" ma:internalName="SEOMetaKeywords">
      <xsd:simpleType>
        <xsd:restriction base="dms:Text"/>
      </xsd:simpleType>
    </xsd:element>
    <xsd:element name="SEOMetaTitle" ma:index="128" nillable="true" ma:displayName="SEO Meta Title" ma:internalName="SEOMetaTitle">
      <xsd:simpleType>
        <xsd:restriction base="dms:Text"/>
      </xsd:simpleType>
    </xsd:element>
    <xsd:element name="SEOPrettyURL" ma:index="129" nillable="true" ma:displayName="SEO Pretty URL" ma:internalName="SEOPrettyURL">
      <xsd:simpleType>
        <xsd:restriction base="dms:Text"/>
      </xsd:simpleType>
    </xsd:element>
    <xsd:element name="SolutionTaxHTField0" ma:index="130" nillable="true" ma:taxonomy="true" ma:internalName="SolutionTaxHTField0" ma:taxonomyFieldName="Solution" ma:displayName="Solutions" ma:default="" ma:fieldId="{ee98faac-7351-4283-815d-8f0ce67cad01}" ma:taxonomyMulti="true" ma:sspId="e5351508-46ca-4454-b07c-bc767568d5f1" ma:termSetId="b6610717-588c-474d-93c2-a3d36086895a" ma:anchorId="00000000-0000-0000-0000-000000000000" ma:open="false" ma:isKeyword="false">
      <xsd:complexType>
        <xsd:sequence>
          <xsd:element ref="pc:Terms" minOccurs="0" maxOccurs="1"/>
        </xsd:sequence>
      </xsd:complexType>
    </xsd:element>
    <xsd:element name="SyndicationEndDate" ma:index="132" nillable="true" ma:displayName="Syndication End Date" ma:description="This field will be used to indicate the date on which syndicated content from this field will no longer be delivered to the site producer." ma:internalName="SyndicationEndDate">
      <xsd:simpleType>
        <xsd:restriction base="dms:DateTime"/>
      </xsd:simpleType>
    </xsd:element>
    <xsd:element name="SyndicationStartDate" ma:index="133" nillable="true" ma:displayName="Syndication Start Date" ma:description="This field will be used to indicate the date on which syndicated content from this feed will be delivered to the site producer. By default the date the feed was created will be entered into this field." ma:internalName="SyndicationStartDate">
      <xsd:simpleType>
        <xsd:restriction base="dms:DateTime"/>
      </xsd:simpleType>
    </xsd:element>
    <xsd:element name="SyndicationURL" ma:index="134" nillable="true" ma:displayName="Syndication URL" ma:description="This field will be used to store HTML code that can be used by content syndicators who would like to embed an URL to the item in their content. As further described in the rights/delivery management section of this document, the embed URL may include a built-in Silverlight-based player. The player user experience will be specified via the Enclosure Type field. When implemented, this field would also be used to specify the location on a content distribution network where the asset is to be streamed. Note that this is the URL MASS displays to properly move the user through the reporting redirection module." ma:indexed="true" ma:internalName="SyndicationURL">
      <xsd:simpleType>
        <xsd:restriction base="dms:Text">
          <xsd:maxLength value="255"/>
        </xsd:restriction>
      </xsd:simpleType>
    </xsd:element>
    <xsd:element name="UTCOffset" ma:index="135" nillable="true" ma:displayName="UTC Offset" ma:default="" ma:description="Time zone offset from UTC." ma:internalName="UTCOffset">
      <xsd:simpleType>
        <xsd:restriction base="dms:Text"/>
      </xsd:simpleType>
    </xsd:element>
    <xsd:element name="VerticalIndustryTaxHTField0" ma:index="136" nillable="true" ma:taxonomy="true" ma:internalName="VerticalIndustryTaxHTField0" ma:taxonomyFieldName="VerticalIndustry" ma:displayName="Vertical Industry" ma:fieldId="{72ac98a0-0cec-4143-b06f-8df46676315d}" ma:taxonomyMulti="true" ma:sspId="e5351508-46ca-4454-b07c-bc767568d5f1" ma:termSetId="c96753b9-a215-4eae-b7d3-a5549f1e2331" ma:anchorId="00000000-0000-0000-0000-000000000000" ma:open="false" ma:isKeyword="false">
      <xsd:complexType>
        <xsd:sequence>
          <xsd:element ref="pc:Terms" minOccurs="0" maxOccurs="1"/>
        </xsd:sequence>
      </xsd:complexType>
    </xsd:element>
    <xsd:element name="VideoBitRate" ma:index="138" nillable="true" ma:displayName="Video Bit Rate" ma:internalName="VideoBitRate">
      <xsd:simpleType>
        <xsd:restriction base="dms:Text"/>
      </xsd:simpleType>
    </xsd:element>
    <xsd:element name="VideoCodec" ma:index="139" nillable="true" ma:displayName="Video Codec" ma:internalName="VideoCodec">
      <xsd:simpleType>
        <xsd:restriction base="dms:Text"/>
      </xsd:simpleType>
    </xsd:element>
    <xsd:element name="VideoFrameRate" ma:index="140" nillable="true" ma:displayName="Video Frame Rate" ma:internalName="VideoFrameRate">
      <xsd:simpleType>
        <xsd:restriction base="dms:Text"/>
      </xsd:simpleType>
    </xsd:element>
    <xsd:element name="VideoFrames" ma:index="141" nillable="true" ma:displayName="Video Frames" ma:internalName="VideoFrames">
      <xsd:simpleType>
        <xsd:restriction base="dms:Text"/>
      </xsd:simpleType>
    </xsd:element>
    <xsd:element name="VideoPreviewSize" ma:index="142" nillable="true" ma:displayName="Video Preview Size" ma:internalName="VideoPreviewSiz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5351508-46ca-4454-b07c-bc767568d5f1" ContentTypeId="0x0101009148F5A04DDD49CBA7127AADA5FB792B00AADE34325A8B49CDA8BB4DB53328F2140042A8F7EFA3D8428BA83C1DD618D41277" PreviousValue="false"/>
</file>

<file path=customXml/item3.xml><?xml version="1.0" encoding="utf-8"?>
<p:properties xmlns:p="http://schemas.microsoft.com/office/2006/metadata/properties" xmlns:xsi="http://www.w3.org/2001/XMLSchema-instance" xmlns:pc="http://schemas.microsoft.com/office/infopath/2007/PartnerControls">
  <documentManagement>
    <ImageCreateDate xmlns="EB693DEA-2256-4DD9-8FF3-783287AC6516" xsi:nil="true"/>
    <TaxCatchAll xmlns="2f90a3b6-08c8-4148-8fff-0427b40d8fc9">
      <Value>184</Value>
      <Value>172</Value>
      <Value>160</Value>
      <Value>159</Value>
    </TaxCatchAll>
    <ColorspaceTaxHTField0 xmlns="2f90a3b6-08c8-4148-8fff-0427b40d8fc9">
      <Terms xmlns="http://schemas.microsoft.com/office/infopath/2007/PartnerControls"/>
    </ColorspaceTaxHTField0>
    <EnclosureTypeTaxHTField0 xmlns="2f90a3b6-08c8-4148-8fff-0427b40d8fc9">
      <Terms xmlns="http://schemas.microsoft.com/office/infopath/2007/PartnerControls"/>
    </EnclosureTypeTaxHTField0>
    <MediaPlayLength xmlns="2f90a3b6-08c8-4148-8fff-0427b40d8fc9" xsi:nil="true"/>
    <VideoCodec xmlns="2f90a3b6-08c8-4148-8fff-0427b40d8fc9" xsi:nil="true"/>
    <ExifArtist xmlns="2f90a3b6-08c8-4148-8fff-0427b40d8fc9" xsi:nil="true"/>
    <ExifMake xmlns="2f90a3b6-08c8-4148-8fff-0427b40d8fc9" xsi:nil="true"/>
    <FlashFrameRate xmlns="2f90a3b6-08c8-4148-8fff-0427b40d8fc9" xsi:nil="true"/>
    <PhotoshopCopyrightNotice xmlns="2f90a3b6-08c8-4148-8fff-0427b40d8fc9" xsi:nil="true"/>
    <PhotoshopCopyrightStatusTaxHTField0 xmlns="2f90a3b6-08c8-4148-8fff-0427b40d8fc9">
      <Terms xmlns="http://schemas.microsoft.com/office/infopath/2007/PartnerControls"/>
    </PhotoshopCopyrightStatusTaxHTField0>
    <PublicationDate xmlns="2f90a3b6-08c8-4148-8fff-0427b40d8fc9">2012-05-04T19:50:10+00:00</PublicationDate>
    <SEOPrettyURL xmlns="2f90a3b6-08c8-4148-8fff-0427b40d8fc9" xsi:nil="true"/>
    <VerticalIndustryTaxHTField0 xmlns="2f90a3b6-08c8-4148-8fff-0427b40d8fc9">
      <Terms xmlns="http://schemas.microsoft.com/office/infopath/2007/PartnerControls"/>
    </VerticalIndustryTaxHTField0>
    <AssetURL xmlns="2f90a3b6-08c8-4148-8fff-0427b40d8fc9" xsi:nil="true"/>
    <Caption xmlns="2f90a3b6-08c8-4148-8fff-0427b40d8fc9" xsi:nil="true"/>
    <ExifFlashReturnStatusTaxHTField0 xmlns="2f90a3b6-08c8-4148-8fff-0427b40d8fc9">
      <Terms xmlns="http://schemas.microsoft.com/office/infopath/2007/PartnerControls"/>
    </ExifFlashReturnStatusTaxHTField0>
    <ExifISOSpeedRatings xmlns="2f90a3b6-08c8-4148-8fff-0427b40d8fc9" xsi:nil="true"/>
    <ProfileColorSpace xmlns="2f90a3b6-08c8-4148-8fff-0427b40d8fc9" xsi:nil="true"/>
    <SyndicationURL xmlns="2f90a3b6-08c8-4148-8fff-0427b40d8fc9" xsi:nil="true"/>
    <VideoFrameRate xmlns="2f90a3b6-08c8-4148-8fff-0427b40d8fc9" xsi:nil="true"/>
    <USBMODepartmentTaxHTField0 xmlns="2f90a3b6-08c8-4148-8fff-0427b40d8fc9">
      <Terms xmlns="http://schemas.microsoft.com/office/infopath/2007/PartnerControls"/>
    </USBMODepartmentTaxHTField0>
    <ExifExposureBias xmlns="2f90a3b6-08c8-4148-8fff-0427b40d8fc9" xsi:nil="true"/>
    <ExifFlashModeTaxHTField0 xmlns="2f90a3b6-08c8-4148-8fff-0427b40d8fc9">
      <Terms xmlns="http://schemas.microsoft.com/office/infopath/2007/PartnerControls"/>
    </ExifFlashModeTaxHTField0>
    <IndividualCustomerSegmentTaxHTField0 xmlns="2f90a3b6-08c8-4148-8fff-0427b40d8fc9">
      <Terms xmlns="http://schemas.microsoft.com/office/infopath/2007/PartnerControls"/>
    </IndividualCustomerSegmentTaxHTField0>
    <SEOMetaKeywords xmlns="2f90a3b6-08c8-4148-8fff-0427b40d8fc9" xsi:nil="true"/>
    <ExifCopyright xmlns="2f90a3b6-08c8-4148-8fff-0427b40d8fc9" xsi:nil="true"/>
    <ExifSubjectDistance xmlns="2f90a3b6-08c8-4148-8fff-0427b40d8fc9" xsi:nil="true"/>
    <LocaleTaxHTField0 xmlns="2f90a3b6-08c8-4148-8fff-0427b40d8fc9">
      <Terms xmlns="http://schemas.microsoft.com/office/infopath/2007/PartnerControls">
        <TermInfo xmlns="http://schemas.microsoft.com/office/infopath/2007/PartnerControls">
          <TermName xmlns="http://schemas.microsoft.com/office/infopath/2007/PartnerControls">en-us</TermName>
          <TermId xmlns="http://schemas.microsoft.com/office/infopath/2007/PartnerControls">d9a69bff-8288-4080-b994-75d8eae21b51</TermId>
        </TermInfo>
      </Terms>
    </LocaleTaxHTField0>
    <PhotoshopDateCreated xmlns="2f90a3b6-08c8-4148-8fff-0427b40d8fc9" xsi:nil="true"/>
    <VideoBitRate xmlns="2f90a3b6-08c8-4148-8fff-0427b40d8fc9" xsi:nil="true"/>
    <CountryTaxHTField0 xmlns="2f90a3b6-08c8-4148-8fff-0427b40d8fc9">
      <Terms xmlns="http://schemas.microsoft.com/office/infopath/2007/PartnerControls"/>
    </CountryTaxHTField0>
    <ExifExposureTime xmlns="2f90a3b6-08c8-4148-8fff-0427b40d8fc9" xsi:nil="true"/>
    <ExifMeteringModeTaxHTField0 xmlns="2f90a3b6-08c8-4148-8fff-0427b40d8fc9">
      <Terms xmlns="http://schemas.microsoft.com/office/infopath/2007/PartnerControls"/>
    </ExifMeteringModeTaxHTField0>
    <LCID xmlns="2f90a3b6-08c8-4148-8fff-0427b40d8fc9" xsi:nil="true"/>
    <PageCount xmlns="2f90a3b6-08c8-4148-8fff-0427b40d8fc9" xsi:nil="true"/>
    <VideoPreviewSize xmlns="2f90a3b6-08c8-4148-8fff-0427b40d8fc9" xsi:nil="true"/>
    <Dimensions xmlns="2f90a3b6-08c8-4148-8fff-0427b40d8fc9" xsi:nil="true"/>
    <ExifSoftware xmlns="2f90a3b6-08c8-4148-8fff-0427b40d8fc9" xsi:nil="true"/>
    <PartNo xmlns="2f90a3b6-08c8-4148-8fff-0427b40d8fc9" xsi:nil="true"/>
    <DevelopmentLanguageTaxHTField0 xmlns="2f90a3b6-08c8-4148-8fff-0427b40d8fc9">
      <Terms xmlns="http://schemas.microsoft.com/office/infopath/2007/PartnerControls"/>
    </DevelopmentLanguageTaxHTField0>
    <ProfileDescription xmlns="2f90a3b6-08c8-4148-8fff-0427b40d8fc9" xsi:nil="true"/>
    <ExifFlashRedEyeModeTaxHTField0 xmlns="2f90a3b6-08c8-4148-8fff-0427b40d8fc9">
      <Terms xmlns="http://schemas.microsoft.com/office/infopath/2007/PartnerControls"/>
    </ExifFlashRedEyeModeTaxHTField0>
    <FlashFrameCount xmlns="2f90a3b6-08c8-4148-8fff-0427b40d8fc9" xsi:nil="true"/>
    <HorizontalBusinessSolutionsTaxHTField0 xmlns="2f90a3b6-08c8-4148-8fff-0427b40d8fc9">
      <Terms xmlns="http://schemas.microsoft.com/office/infopath/2007/PartnerControls"/>
    </HorizontalBusinessSolutionsTaxHTField0>
    <ExifModel xmlns="2f90a3b6-08c8-4148-8fff-0427b40d8fc9" xsi:nil="true"/>
    <LegacyID xmlns="2f90a3b6-08c8-4148-8fff-0427b40d8fc9" xsi:nil="true"/>
    <SEOMetaTitle xmlns="2f90a3b6-08c8-4148-8fff-0427b40d8fc9" xsi:nil="true"/>
    <VideoFrames xmlns="2f90a3b6-08c8-4148-8fff-0427b40d8fc9" xsi:nil="true"/>
    <AssetTypeTaxHTField0 xmlns="2f90a3b6-08c8-4148-8fff-0427b40d8fc9">
      <Terms xmlns="http://schemas.microsoft.com/office/infopath/2007/PartnerControls">
        <TermInfo xmlns="http://schemas.microsoft.com/office/infopath/2007/PartnerControls">
          <TermName xmlns="http://schemas.microsoft.com/office/infopath/2007/PartnerControls">PPTX</TermName>
          <TermId xmlns="http://schemas.microsoft.com/office/infopath/2007/PartnerControls">3c2243da-72e9-4852-893e-968034205e3f</TermId>
        </TermInfo>
      </Terms>
    </AssetTypeTaxHTField0>
    <ExifFlashFunctionTaxHTField0 xmlns="2f90a3b6-08c8-4148-8fff-0427b40d8fc9">
      <Terms xmlns="http://schemas.microsoft.com/office/infopath/2007/PartnerControls"/>
    </ExifFlashFunctionTaxHTField0>
    <USBMOLanguageTaxHTField0 xmlns="2f90a3b6-08c8-4148-8fff-0427b40d8fc9">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a5ff94d2-1ec6-4a3d-91b6-499704bb2bfb</TermId>
        </TermInfo>
      </Terms>
    </USBMOLanguageTaxHTField0>
    <Syndicatable xmlns="2f90a3b6-08c8-4148-8fff-0427b40d8fc9">false</Syndicatable>
    <SyndicationEndDate xmlns="2f90a3b6-08c8-4148-8fff-0427b40d8fc9" xsi:nil="true"/>
    <ContentPurposeTaxHTField0 xmlns="2f90a3b6-08c8-4148-8fff-0427b40d8fc9">
      <Terms xmlns="http://schemas.microsoft.com/office/infopath/2007/PartnerControls"/>
    </ContentPurposeTaxHTField0>
    <ElementTypeTaxHTField0 xmlns="2f90a3b6-08c8-4148-8fff-0427b40d8fc9">
      <Terms xmlns="http://schemas.microsoft.com/office/infopath/2007/PartnerControls">
        <TermInfo xmlns="http://schemas.microsoft.com/office/infopath/2007/PartnerControls">
          <TermName xmlns="http://schemas.microsoft.com/office/infopath/2007/PartnerControls">Other</TermName>
          <TermId xmlns="http://schemas.microsoft.com/office/infopath/2007/PartnerControls">675b6a5d-2ecd-48a3-8c10-33b51e64d58c</TermId>
        </TermInfo>
      </Terms>
    </ElementTypeTaxHTField0>
    <ExifMaxApertureValue xmlns="2f90a3b6-08c8-4148-8fff-0427b40d8fc9" xsi:nil="true"/>
    <ImageColorScheme xmlns="2f90a3b6-08c8-4148-8fff-0427b40d8fc9" xsi:nil="true"/>
    <OrganizationalCustomerSegmentTaxHTField0 xmlns="2f90a3b6-08c8-4148-8fff-0427b40d8fc9">
      <Terms xmlns="http://schemas.microsoft.com/office/infopath/2007/PartnerControls"/>
    </OrganizationalCustomerSegmentTaxHTField0>
    <UTCOffset xmlns="2f90a3b6-08c8-4148-8fff-0427b40d8fc9" xsi:nil="true"/>
    <DistributionChannelTaxHTField0 xmlns="2f90a3b6-08c8-4148-8fff-0427b40d8fc9">
      <Terms xmlns="http://schemas.microsoft.com/office/infopath/2007/PartnerControls"/>
    </DistributionChannelTaxHTField0>
    <ExifExposureProgramTaxHTField0 xmlns="2f90a3b6-08c8-4148-8fff-0427b40d8fc9">
      <Terms xmlns="http://schemas.microsoft.com/office/infopath/2007/PartnerControls"/>
    </ExifExposureProgramTaxHTField0>
    <PhotoshopCaption xmlns="2f90a3b6-08c8-4148-8fff-0427b40d8fc9" xsi:nil="true"/>
    <Resolution xmlns="2f90a3b6-08c8-4148-8fff-0427b40d8fc9" xsi:nil="true"/>
    <ExifFlashFiredStatusTaxHTField0 xmlns="2f90a3b6-08c8-4148-8fff-0427b40d8fc9">
      <Terms xmlns="http://schemas.microsoft.com/office/infopath/2007/PartnerControls"/>
    </ExifFlashFiredStatusTaxHTField0>
    <ExifImageDescription xmlns="2f90a3b6-08c8-4148-8fff-0427b40d8fc9" xsi:nil="true"/>
    <GeographyTaxHTField0 xmlns="2f90a3b6-08c8-4148-8fff-0427b40d8fc9">
      <Terms xmlns="http://schemas.microsoft.com/office/infopath/2007/PartnerControls"/>
    </GeographyTaxHTField0>
    <SolutionTaxHTField0 xmlns="2f90a3b6-08c8-4148-8fff-0427b40d8fc9">
      <Terms xmlns="http://schemas.microsoft.com/office/infopath/2007/PartnerControls"/>
    </SolutionTaxHTField0>
    <USBMODescription xmlns="2f90a3b6-08c8-4148-8fff-0427b40d8fc9">Microsoft Partner in Learning PowerPoint Template</USBMODescription>
    <ExifSensingMethodTaxHTField0 xmlns="2f90a3b6-08c8-4148-8fff-0427b40d8fc9">
      <Terms xmlns="http://schemas.microsoft.com/office/infopath/2007/PartnerControls"/>
    </ExifSensingMethodTaxHTField0>
    <JobRoleTaxHTField0 xmlns="2f90a3b6-08c8-4148-8fff-0427b40d8fc9">
      <Terms xmlns="http://schemas.microsoft.com/office/infopath/2007/PartnerControls"/>
    </JobRoleTaxHTField0>
    <SyndicationStartDate xmlns="2f90a3b6-08c8-4148-8fff-0427b40d8fc9" xsi:nil="true"/>
    <BitDepth xmlns="2f90a3b6-08c8-4148-8fff-0427b40d8fc9" xsi:nil="true"/>
    <DeletionDate xmlns="2f90a3b6-08c8-4148-8fff-0427b40d8fc9" xsi:nil="true"/>
    <ExifFNumber xmlns="2f90a3b6-08c8-4148-8fff-0427b40d8fc9" xsi:nil="true"/>
    <ExifFocalLength xmlns="2f90a3b6-08c8-4148-8fff-0427b40d8fc9" xsi:nil="true"/>
    <ProductsTaxHTField0 xmlns="2f90a3b6-08c8-4148-8fff-0427b40d8fc9">
      <Terms xmlns="http://schemas.microsoft.com/office/infopath/2007/PartnerControls"/>
    </ProductsTaxHTField0>
    <ProductAreaTaxHTField0 xmlns="2f90a3b6-08c8-4148-8fff-0427b40d8fc9">
      <Terms xmlns="http://schemas.microsoft.com/office/infopath/2007/PartnerControls"/>
    </ProductAreaTaxHTField0>
    <wic_System_Copyright xmlns="http://schemas.microsoft.com/sharepoint/v3/fields" xsi:nil="true"/>
    <OriginalCreator xmlns="2f90a3b6-08c8-4148-8fff-0427b40d8fc9" xsi:nil="true"/>
    <ExifApertureValue xmlns="2f90a3b6-08c8-4148-8fff-0427b40d8fc9" xsi:nil="true"/>
    <ExifDateTime xmlns="2f90a3b6-08c8-4148-8fff-0427b40d8fc9" xsi:nil="true"/>
    <ExifLightSourceTaxHTField0 xmlns="2f90a3b6-08c8-4148-8fff-0427b40d8fc9">
      <Terms xmlns="http://schemas.microsoft.com/office/infopath/2007/PartnerControls"/>
    </ExifLightSourceTaxHTField0>
    <ExifShutterSpeed xmlns="2f90a3b6-08c8-4148-8fff-0427b40d8fc9" xsi:nil="true"/>
    <ResponsibleGroup xmlns="2f90a3b6-08c8-4148-8fff-0427b40d8fc9" xsi:nil="true"/>
    <Comments xmlns="http://schemas.microsoft.com/sharepoint/v3" xsi:nil="true"/>
    <SEOMetaDescription xmlns="2f90a3b6-08c8-4148-8fff-0427b40d8fc9"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D31E2E-75EF-4618-AA20-85C427A5E8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693DEA-2256-4DD9-8FF3-783287AC6516"/>
    <ds:schemaRef ds:uri="http://schemas.microsoft.com/sharepoint/v3/fields"/>
    <ds:schemaRef ds:uri="2f90a3b6-08c8-4148-8fff-0427b40d8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F97104-3E0A-454E-B075-E46B123DB0E6}">
  <ds:schemaRefs>
    <ds:schemaRef ds:uri="Microsoft.SharePoint.Taxonomy.ContentTypeSync"/>
  </ds:schemaRefs>
</ds:datastoreItem>
</file>

<file path=customXml/itemProps3.xml><?xml version="1.0" encoding="utf-8"?>
<ds:datastoreItem xmlns:ds="http://schemas.openxmlformats.org/officeDocument/2006/customXml" ds:itemID="{62406FBF-77D2-4592-9D29-AECBEF22FFFB}">
  <ds:schemaRefs>
    <ds:schemaRef ds:uri="http://purl.org/dc/dcmitype/"/>
    <ds:schemaRef ds:uri="http://schemas.microsoft.com/office/2006/documentManagement/types"/>
    <ds:schemaRef ds:uri="http://purl.org/dc/elements/1.1/"/>
    <ds:schemaRef ds:uri="http://schemas.microsoft.com/office/2006/metadata/properties"/>
    <ds:schemaRef ds:uri="EB693DEA-2256-4DD9-8FF3-783287AC6516"/>
    <ds:schemaRef ds:uri="2f90a3b6-08c8-4148-8fff-0427b40d8fc9"/>
    <ds:schemaRef ds:uri="http://schemas.microsoft.com/sharepoint/v3"/>
    <ds:schemaRef ds:uri="http://purl.org/dc/terms/"/>
    <ds:schemaRef ds:uri="http://schemas.microsoft.com/sharepoint/v3/field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D7BAE24F-B47B-4854-89E8-5ACD9E3EB7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Essential</Template>
  <TotalTime>3748</TotalTime>
  <Words>2260</Words>
  <Application>Microsoft Office PowerPoint</Application>
  <PresentationFormat>On-screen Show (4:3)</PresentationFormat>
  <Paragraphs>292</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Microsoft JhengHei</vt:lpstr>
      <vt:lpstr>Segoe Light</vt:lpstr>
      <vt:lpstr>宋体</vt:lpstr>
      <vt:lpstr>黑体</vt:lpstr>
      <vt:lpstr>Arial</vt:lpstr>
      <vt:lpstr>Arial Black</vt:lpstr>
      <vt:lpstr>Calibri</vt:lpstr>
      <vt:lpstr>Cambria Math</vt:lpstr>
      <vt:lpstr>Segoe UI</vt:lpstr>
      <vt:lpstr>Essential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End User</dc:creator>
  <cp:keywords/>
  <dc:description/>
  <cp:lastModifiedBy>Fuzheng Zhang (MSR Student-Person Consulting)</cp:lastModifiedBy>
  <cp:revision>444</cp:revision>
  <cp:lastPrinted>2012-02-03T16:23:57Z</cp:lastPrinted>
  <dcterms:created xsi:type="dcterms:W3CDTF">2011-09-02T20:16:21Z</dcterms:created>
  <dcterms:modified xsi:type="dcterms:W3CDTF">2015-05-21T14:03:58Z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0x0101009148F5A04DDD49CBA7127AADA5FB792B00AADE34325A8B49CDA8BB4DB53328F2140042A8F7EFA3D8428BA83C1DD618D41277008B7D58F6637A6449A868D36ABEDD5D7D</vt:lpwstr>
  </property>
  <property fmtid="{D5CDD505-2E9C-101B-9397-08002B2CF9AE}" pid="3" name="MetadataExtractionStatus">
    <vt:lpwstr>Metadata ExtractedSuccessfully</vt:lpwstr>
  </property>
  <property fmtid="{D5CDD505-2E9C-101B-9397-08002B2CF9AE}" pid="4" name="VerticalIndustry">
    <vt:lpwstr/>
  </property>
  <property fmtid="{D5CDD505-2E9C-101B-9397-08002B2CF9AE}" pid="5" name="Products">
    <vt:lpwstr/>
  </property>
  <property fmtid="{D5CDD505-2E9C-101B-9397-08002B2CF9AE}" pid="6" name="Solution">
    <vt:lpwstr/>
  </property>
  <property fmtid="{D5CDD505-2E9C-101B-9397-08002B2CF9AE}" pid="7" name="AssetType">
    <vt:lpwstr>184</vt:lpwstr>
  </property>
  <property fmtid="{D5CDD505-2E9C-101B-9397-08002B2CF9AE}" pid="8" name="OrganizationalCustomerSegment">
    <vt:lpwstr/>
  </property>
  <property fmtid="{D5CDD505-2E9C-101B-9397-08002B2CF9AE}" pid="9" name="ProductArea">
    <vt:lpwstr/>
  </property>
  <property fmtid="{D5CDD505-2E9C-101B-9397-08002B2CF9AE}" pid="10" name="USBMOLanguage">
    <vt:lpwstr>159;#English|a5ff94d2-1ec6-4a3d-91b6-499704bb2bfb</vt:lpwstr>
  </property>
  <property fmtid="{D5CDD505-2E9C-101B-9397-08002B2CF9AE}" pid="11" name="IndividualCustomerSegment">
    <vt:lpwstr/>
  </property>
  <property fmtid="{D5CDD505-2E9C-101B-9397-08002B2CF9AE}" pid="12" name="Country">
    <vt:lpwstr/>
  </property>
  <property fmtid="{D5CDD505-2E9C-101B-9397-08002B2CF9AE}" pid="13" name="Locale">
    <vt:lpwstr>160;#en-us|d9a69bff-8288-4080-b994-75d8eae21b51</vt:lpwstr>
  </property>
  <property fmtid="{D5CDD505-2E9C-101B-9397-08002B2CF9AE}" pid="14" name="ElementType">
    <vt:lpwstr>172</vt:lpwstr>
  </property>
</Properties>
</file>